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7" r:id="rId2"/>
    <p:sldId id="259" r:id="rId3"/>
    <p:sldId id="260" r:id="rId4"/>
    <p:sldId id="261" r:id="rId5"/>
    <p:sldId id="262" r:id="rId6"/>
    <p:sldId id="277" r:id="rId7"/>
    <p:sldId id="263" r:id="rId8"/>
    <p:sldId id="264" r:id="rId9"/>
    <p:sldId id="265" r:id="rId10"/>
    <p:sldId id="266" r:id="rId11"/>
    <p:sldId id="267" r:id="rId12"/>
    <p:sldId id="268" r:id="rId13"/>
    <p:sldId id="271" r:id="rId14"/>
    <p:sldId id="269" r:id="rId15"/>
    <p:sldId id="270" r:id="rId16"/>
    <p:sldId id="275" r:id="rId17"/>
    <p:sldId id="276" r:id="rId18"/>
    <p:sldId id="273" r:id="rId19"/>
    <p:sldId id="272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457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914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1371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18288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22860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2743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3200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3657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161D"/>
    <a:srgbClr val="395EBF"/>
    <a:srgbClr val="C9161C"/>
    <a:srgbClr val="C617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71091"/>
              <a:satOff val="15926"/>
              <a:lumOff val="22314"/>
            </a:schemeClr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45B43B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45B43B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FBD17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72431"/>
  </p:normalViewPr>
  <p:slideViewPr>
    <p:cSldViewPr snapToGrid="0">
      <p:cViewPr varScale="1">
        <p:scale>
          <a:sx n="42" d="100"/>
          <a:sy n="42" d="100"/>
        </p:scale>
        <p:origin x="17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92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F84730B-1CF8-CD40-B1F3-D92B575FD9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SG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45BDB4C-496F-7A42-A055-B33094B2F8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SG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E68BB9-BFCB-274E-9A9A-60F100BF214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152652-E5E2-B44D-9A06-142BDBB8E42D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18623881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1" name="Shape 1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am</a:t>
            </a:r>
            <a:r>
              <a:rPr lang="zh-CN" altLang="en-US" dirty="0"/>
              <a:t> </a:t>
            </a:r>
            <a:r>
              <a:rPr lang="en-US" altLang="zh-CN" dirty="0" err="1"/>
              <a:t>Peirui</a:t>
            </a:r>
            <a:r>
              <a:rPr lang="zh-CN" altLang="en-US" dirty="0"/>
              <a:t> </a:t>
            </a:r>
            <a:r>
              <a:rPr lang="en-US" altLang="zh-CN" dirty="0"/>
              <a:t>Cao,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final-year</a:t>
            </a:r>
            <a:r>
              <a:rPr lang="zh-CN" altLang="en-US" dirty="0"/>
              <a:t> </a:t>
            </a:r>
            <a:r>
              <a:rPr lang="en-US" altLang="zh-CN" dirty="0"/>
              <a:t>PhD</a:t>
            </a:r>
            <a:r>
              <a:rPr lang="zh-CN" altLang="en-US" dirty="0"/>
              <a:t> </a:t>
            </a:r>
            <a:r>
              <a:rPr lang="en-US" altLang="zh-CN" dirty="0"/>
              <a:t>student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SJTU.</a:t>
            </a:r>
            <a:r>
              <a:rPr lang="zh-CN" altLang="en-US" dirty="0"/>
              <a:t> </a:t>
            </a:r>
            <a:r>
              <a:rPr lang="en-US" altLang="zh-CN" dirty="0"/>
              <a:t>Today,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introduce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  <a:r>
              <a:rPr lang="zh-CN" altLang="en-US" dirty="0"/>
              <a:t> </a:t>
            </a:r>
            <a:r>
              <a:rPr lang="en-US" altLang="zh-CN" dirty="0"/>
              <a:t>FC+,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near-optimal</a:t>
            </a:r>
            <a:r>
              <a:rPr lang="zh-CN" altLang="en-US" dirty="0"/>
              <a:t> </a:t>
            </a:r>
            <a:r>
              <a:rPr lang="en-US" altLang="zh-CN" dirty="0"/>
              <a:t>deadlock-free</a:t>
            </a:r>
            <a:r>
              <a:rPr lang="zh-CN" altLang="en-US" dirty="0"/>
              <a:t> </a:t>
            </a:r>
            <a:r>
              <a:rPr lang="en-US" altLang="zh-CN" dirty="0"/>
              <a:t>routing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expander</a:t>
            </a:r>
            <a:r>
              <a:rPr lang="zh-CN" altLang="en-US" dirty="0"/>
              <a:t> </a:t>
            </a:r>
            <a:r>
              <a:rPr lang="en-US" altLang="zh-CN" dirty="0"/>
              <a:t>networks.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FC</a:t>
            </a:r>
            <a:r>
              <a:rPr lang="zh-CN" altLang="en-US" dirty="0"/>
              <a:t> </a:t>
            </a:r>
            <a:r>
              <a:rPr dirty="0"/>
              <a:t>use</a:t>
            </a:r>
            <a:r>
              <a:rPr lang="en-US" altLang="zh-CN" dirty="0"/>
              <a:t>s</a:t>
            </a:r>
            <a:r>
              <a:rPr dirty="0"/>
              <a:t> edge disjoint routing</a:t>
            </a:r>
            <a:r>
              <a:rPr lang="en-US" altLang="zh-CN" dirty="0"/>
              <a:t>.</a:t>
            </a:r>
            <a:endParaRPr dirty="0"/>
          </a:p>
          <a:p>
            <a:r>
              <a:rPr dirty="0"/>
              <a:t>As shown in the figure,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dirty="0"/>
              <a:t> red paths are edge disjoint paths, while all the three paths are not edge disjoint because blue path shares the same link with red one.</a:t>
            </a:r>
          </a:p>
          <a:p>
            <a:endParaRPr dirty="0"/>
          </a:p>
          <a:p>
            <a:r>
              <a:rPr dirty="0"/>
              <a:t>In the example, from A to F, due to edge disjoint constraint, only 2 paths</a:t>
            </a:r>
            <a:r>
              <a:rPr lang="zh-CN" altLang="en-US" dirty="0"/>
              <a:t> </a:t>
            </a:r>
            <a:r>
              <a:rPr lang="en-US" altLang="zh-CN" dirty="0"/>
              <a:t>(ACF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ABF)</a:t>
            </a:r>
            <a:r>
              <a:rPr dirty="0"/>
              <a:t> can be used.</a:t>
            </a:r>
          </a:p>
          <a:p>
            <a:endParaRPr dirty="0"/>
          </a:p>
          <a:p>
            <a:r>
              <a:rPr dirty="0"/>
              <a:t>Similarly, in FC, due to the constraint, F</a:t>
            </a:r>
            <a:r>
              <a:rPr lang="en-US" altLang="zh-CN" dirty="0"/>
              <a:t>C</a:t>
            </a:r>
            <a:r>
              <a:rPr dirty="0"/>
              <a:t> can only use limited number of paths.</a:t>
            </a:r>
          </a:p>
          <a:p>
            <a:endParaRPr dirty="0"/>
          </a:p>
          <a:p>
            <a:r>
              <a:rPr dirty="0"/>
              <a:t>Due to edge disjoint constraint on up-down paths, we can only use </a:t>
            </a:r>
            <a:r>
              <a:rPr lang="en-US" altLang="zh-CN" dirty="0"/>
              <a:t>less</a:t>
            </a:r>
            <a:r>
              <a:rPr dirty="0"/>
              <a:t> number of paths for routing.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5" name="Shape 25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 FC+, We use deadlock-free KSP routing, which means we pick up-down paths from the</a:t>
            </a:r>
            <a:r>
              <a:rPr lang="zh-CN" altLang="en-US" dirty="0"/>
              <a:t> </a:t>
            </a:r>
            <a:r>
              <a:rPr lang="en-US" altLang="zh-CN" dirty="0"/>
              <a:t>deadlock-free</a:t>
            </a:r>
            <a:r>
              <a:rPr lang="zh-CN" altLang="en-US" dirty="0"/>
              <a:t> </a:t>
            </a:r>
            <a:r>
              <a:rPr lang="en-US" altLang="zh-CN" dirty="0"/>
              <a:t>K</a:t>
            </a:r>
            <a:r>
              <a:rPr dirty="0"/>
              <a:t> shortest paths</a:t>
            </a:r>
            <a:r>
              <a:rPr lang="en-US" altLang="zh-CN" dirty="0"/>
              <a:t>.</a:t>
            </a:r>
            <a:endParaRPr dirty="0"/>
          </a:p>
          <a:p>
            <a:endParaRPr dirty="0"/>
          </a:p>
          <a:p>
            <a:r>
              <a:rPr dirty="0"/>
              <a:t>As the figure shown, from S1 to S5, there are many up-down paths, we </a:t>
            </a:r>
            <a:r>
              <a:rPr lang="en-US" altLang="zh-CN" dirty="0"/>
              <a:t>choose</a:t>
            </a:r>
            <a:r>
              <a:rPr dirty="0"/>
              <a:t> the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dirty="0"/>
              <a:t> shortest paths firs</a:t>
            </a:r>
            <a:r>
              <a:rPr lang="en-US" altLang="zh-CN" dirty="0"/>
              <a:t>t,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blue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hop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green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hop</a:t>
            </a:r>
            <a:r>
              <a:rPr lang="zh-CN" altLang="en-US" dirty="0"/>
              <a:t> </a:t>
            </a:r>
            <a:r>
              <a:rPr lang="en-US" altLang="zh-CN" dirty="0"/>
              <a:t>paths</a:t>
            </a:r>
            <a:r>
              <a:rPr dirty="0"/>
              <a:t>.</a:t>
            </a:r>
            <a:endParaRPr lang="en-US" dirty="0"/>
          </a:p>
          <a:p>
            <a:endParaRPr lang="en-US" dirty="0"/>
          </a:p>
          <a:p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them. meet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strong</a:t>
            </a:r>
            <a:r>
              <a:rPr lang="zh-CN" altLang="en-US" dirty="0"/>
              <a:t> </a:t>
            </a:r>
            <a:r>
              <a:rPr lang="en-US" altLang="zh-CN" dirty="0"/>
              <a:t>up-down</a:t>
            </a:r>
            <a:r>
              <a:rPr lang="zh-CN" altLang="en-US" dirty="0"/>
              <a:t> </a:t>
            </a:r>
            <a:r>
              <a:rPr lang="en-US" altLang="zh-CN" dirty="0"/>
              <a:t>routing</a:t>
            </a:r>
            <a:r>
              <a:rPr lang="zh-CN" altLang="en-US" dirty="0"/>
              <a:t> </a:t>
            </a:r>
            <a:r>
              <a:rPr lang="en-US" altLang="zh-CN" dirty="0"/>
              <a:t>constraint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deadlock-free</a:t>
            </a:r>
            <a:r>
              <a:rPr lang="zh-CN" altLang="en-US" dirty="0"/>
              <a:t> </a:t>
            </a:r>
            <a:r>
              <a:rPr lang="en-US" altLang="zh-CN" dirty="0"/>
              <a:t>KSP,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choose</a:t>
            </a:r>
            <a:r>
              <a:rPr lang="zh-CN" altLang="en-US" dirty="0"/>
              <a:t> </a:t>
            </a:r>
            <a:r>
              <a:rPr lang="en-US" altLang="zh-CN" dirty="0"/>
              <a:t>arbitrary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paths.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red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discussed</a:t>
            </a:r>
            <a:r>
              <a:rPr lang="zh-CN" altLang="en-US" dirty="0"/>
              <a:t> </a:t>
            </a:r>
            <a:r>
              <a:rPr lang="en-US" altLang="zh-CN" dirty="0"/>
              <a:t>later.</a:t>
            </a:r>
            <a:r>
              <a:rPr lang="zh-CN" altLang="en-US" dirty="0"/>
              <a:t> 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6" name="Shape 26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simulation</a:t>
            </a:r>
            <a:r>
              <a:rPr lang="zh-CN" altLang="en-US" dirty="0"/>
              <a:t> </a:t>
            </a:r>
            <a:r>
              <a:rPr lang="en-US" altLang="zh-CN" dirty="0"/>
              <a:t>experiments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mathematics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sz="2400" dirty="0"/>
              <a:t>HPCC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FC</a:t>
            </a:r>
            <a:r>
              <a:rPr lang="zh-CN" altLang="en-US" sz="2400" dirty="0"/>
              <a:t> </a:t>
            </a:r>
            <a:r>
              <a:rPr lang="en-US" altLang="zh-CN" sz="2400" dirty="0"/>
              <a:t>repositories</a:t>
            </a:r>
            <a:r>
              <a:rPr lang="zh-CN" altLang="en-US" sz="2400" dirty="0"/>
              <a:t> </a:t>
            </a:r>
            <a:r>
              <a:rPr lang="en-US" altLang="zh-CN" sz="2400" dirty="0"/>
              <a:t>using</a:t>
            </a:r>
            <a:r>
              <a:rPr lang="zh-CN" altLang="en-US" sz="2400" dirty="0"/>
              <a:t> </a:t>
            </a:r>
            <a:r>
              <a:rPr lang="en-US" altLang="zh-CN" sz="2400" dirty="0"/>
              <a:t>NS3</a:t>
            </a:r>
            <a:r>
              <a:rPr lang="zh-CN" altLang="en-US" sz="2400" dirty="0"/>
              <a:t> </a:t>
            </a:r>
            <a:r>
              <a:rPr lang="en-US" altLang="zh-CN" sz="2400" dirty="0"/>
              <a:t>simulator.</a:t>
            </a:r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topology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traffic</a:t>
            </a:r>
            <a:r>
              <a:rPr lang="zh-CN" altLang="en-US" dirty="0"/>
              <a:t> </a:t>
            </a:r>
            <a:r>
              <a:rPr lang="en-US" altLang="zh-CN" dirty="0"/>
              <a:t>patterns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evaluate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design.</a:t>
            </a:r>
          </a:p>
          <a:p>
            <a:endParaRPr lang="en-US" dirty="0"/>
          </a:p>
          <a:p>
            <a:r>
              <a:rPr lang="en-US" dirty="0"/>
              <a:t>D</a:t>
            </a:r>
            <a:r>
              <a:rPr lang="en-US" altLang="zh-CN" dirty="0"/>
              <a:t>ue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constraints,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present</a:t>
            </a:r>
            <a:r>
              <a:rPr lang="zh-CN" altLang="en-US" dirty="0"/>
              <a:t> </a:t>
            </a:r>
            <a:r>
              <a:rPr lang="en-US" altLang="zh-CN" dirty="0"/>
              <a:t>partial</a:t>
            </a:r>
            <a:r>
              <a:rPr lang="zh-CN" altLang="en-US" dirty="0"/>
              <a:t> </a:t>
            </a:r>
            <a:r>
              <a:rPr lang="en-US" altLang="zh-CN" dirty="0"/>
              <a:t>evaluations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talk.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6" name="Shape 26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We evaluate our redesigns of FC+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lossless</a:t>
            </a:r>
            <a:r>
              <a:rPr lang="zh-CN" altLang="en-US" dirty="0"/>
              <a:t> </a:t>
            </a:r>
            <a:r>
              <a:rPr lang="en-US" altLang="zh-CN" dirty="0"/>
              <a:t>priority.</a:t>
            </a:r>
          </a:p>
          <a:p>
            <a:endParaRPr dirty="0"/>
          </a:p>
          <a:p>
            <a:r>
              <a:rPr dirty="0"/>
              <a:t>FC+</a:t>
            </a:r>
            <a:r>
              <a:rPr lang="en-US" altLang="zh-CN" dirty="0"/>
              <a:t>’s</a:t>
            </a:r>
            <a:r>
              <a:rPr lang="zh-CN" altLang="en-US" dirty="0"/>
              <a:t> </a:t>
            </a:r>
            <a:r>
              <a:rPr lang="en-US" altLang="zh-CN" dirty="0"/>
              <a:t>throughput</a:t>
            </a:r>
            <a:r>
              <a:rPr dirty="0"/>
              <a:t> outperforms FC but still has a small </a:t>
            </a:r>
            <a:r>
              <a:rPr lang="en-US" altLang="zh-CN" dirty="0"/>
              <a:t>throughput</a:t>
            </a:r>
            <a:r>
              <a:rPr lang="zh-CN" altLang="en-US" dirty="0"/>
              <a:t> </a:t>
            </a:r>
            <a:r>
              <a:rPr dirty="0"/>
              <a:t>gap with KSP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gap?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3709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lossless</a:t>
            </a:r>
            <a:r>
              <a:rPr lang="zh-CN" altLang="en-US" dirty="0"/>
              <a:t> </a:t>
            </a:r>
            <a:r>
              <a:rPr lang="en-US" altLang="zh-CN" dirty="0"/>
              <a:t>priority</a:t>
            </a:r>
            <a:r>
              <a:rPr lang="zh-CN" altLang="en-US" dirty="0"/>
              <a:t> </a:t>
            </a:r>
            <a:r>
              <a:rPr lang="en-US" altLang="zh-CN" dirty="0"/>
              <a:t>queue,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paths,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sz="1800" dirty="0">
                <a:effectLst/>
                <a:latin typeface="NimbusRomNo9L"/>
              </a:rPr>
              <a:t>even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if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there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are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8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priorities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for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RDMA,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SG" altLang="zh-SG" sz="1800" dirty="0">
                <a:effectLst/>
                <a:latin typeface="NimbusRomNo9L"/>
              </a:rPr>
              <a:t>the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real</a:t>
            </a:r>
            <a:r>
              <a:rPr lang="en-SG" altLang="zh-SG" sz="1800" dirty="0">
                <a:effectLst/>
                <a:latin typeface="NimbusRomNo9L"/>
              </a:rPr>
              <a:t> </a:t>
            </a:r>
            <a:r>
              <a:rPr lang="en-SG" altLang="zh-SG" sz="1800" dirty="0" err="1">
                <a:effectLst/>
                <a:latin typeface="NimbusRomNo9L"/>
              </a:rPr>
              <a:t>RoCE</a:t>
            </a:r>
            <a:r>
              <a:rPr lang="en-US" altLang="zh-CN" sz="1800" dirty="0">
                <a:effectLst/>
                <a:latin typeface="NimbusRomNo9L"/>
              </a:rPr>
              <a:t>v2</a:t>
            </a:r>
            <a:r>
              <a:rPr lang="en-SG" altLang="zh-SG" sz="1800" dirty="0">
                <a:effectLst/>
                <a:latin typeface="NimbusRomNo9L"/>
              </a:rPr>
              <a:t> networks can only support at most 2 </a:t>
            </a:r>
            <a:r>
              <a:rPr lang="en-US" altLang="zh-CN" sz="1800" dirty="0">
                <a:effectLst/>
                <a:latin typeface="NimbusRomNo9L"/>
              </a:rPr>
              <a:t>or</a:t>
            </a:r>
            <a:r>
              <a:rPr lang="en-SG" altLang="zh-SG" sz="1800" dirty="0">
                <a:effectLst/>
                <a:latin typeface="NimbusRomNo9L"/>
              </a:rPr>
              <a:t> 3 lossless priorities due to the constrained buffer space</a:t>
            </a:r>
            <a:r>
              <a:rPr lang="en-US" altLang="zh-CN" sz="1800" dirty="0">
                <a:effectLst/>
                <a:latin typeface="NimbusRomNo9L"/>
              </a:rPr>
              <a:t>.</a:t>
            </a:r>
          </a:p>
          <a:p>
            <a:endParaRPr lang="en-US" altLang="zh-CN" sz="1800" dirty="0">
              <a:effectLst/>
              <a:latin typeface="NimbusRomNo9L"/>
            </a:endParaRPr>
          </a:p>
          <a:p>
            <a:r>
              <a:rPr lang="en-US" altLang="zh-CN" sz="1800" dirty="0">
                <a:effectLst/>
                <a:latin typeface="NimbusRomNo9L"/>
              </a:rPr>
              <a:t>Other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works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use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more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queues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to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avoid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deadlock,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but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it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is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impractical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because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of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the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kumimoji="1" lang="en-US" altLang="zh-CN" sz="1800" dirty="0"/>
              <a:t>the constrained buffer space.</a:t>
            </a:r>
            <a:endParaRPr lang="en-SG" altLang="zh-SG" dirty="0"/>
          </a:p>
          <a:p>
            <a:endParaRPr lang="en-SG" altLang="zh-SG" dirty="0"/>
          </a:p>
          <a:p>
            <a:r>
              <a:rPr lang="en-US" altLang="zh-CN" dirty="0"/>
              <a:t>Now.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dirty="0"/>
              <a:t> </a:t>
            </a:r>
            <a:r>
              <a:rPr lang="en-US" altLang="zh-CN" dirty="0"/>
              <a:t>use</a:t>
            </a:r>
            <a:r>
              <a:rPr dirty="0"/>
              <a:t> </a:t>
            </a:r>
            <a:r>
              <a:rPr lang="en-US" altLang="zh-CN" dirty="0"/>
              <a:t>the</a:t>
            </a:r>
            <a:r>
              <a:rPr dirty="0"/>
              <a:t> </a:t>
            </a:r>
            <a:r>
              <a:rPr lang="en-US" altLang="zh-CN" dirty="0"/>
              <a:t>2</a:t>
            </a:r>
            <a:r>
              <a:rPr dirty="0"/>
              <a:t> lossless priority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FC+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allow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deadlock-free</a:t>
            </a:r>
            <a:r>
              <a:rPr lang="zh-CN" altLang="en-US" dirty="0"/>
              <a:t> </a:t>
            </a:r>
            <a:r>
              <a:rPr lang="en-US" altLang="zh-CN" dirty="0"/>
              <a:t>down-up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improve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throughput.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red</a:t>
            </a:r>
            <a:r>
              <a:rPr lang="zh-CN" altLang="en-US" dirty="0"/>
              <a:t> </a:t>
            </a:r>
            <a:r>
              <a:rPr lang="en-US" altLang="zh-CN" dirty="0"/>
              <a:t>path,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change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lossless</a:t>
            </a:r>
            <a:r>
              <a:rPr lang="zh-CN" altLang="en-US" dirty="0"/>
              <a:t> </a:t>
            </a:r>
            <a:r>
              <a:rPr lang="en-US" altLang="zh-CN" dirty="0"/>
              <a:t>priority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down-up</a:t>
            </a:r>
            <a:r>
              <a:rPr lang="zh-CN" altLang="en-US" dirty="0"/>
              <a:t> </a:t>
            </a:r>
            <a:r>
              <a:rPr lang="en-US" altLang="zh-CN" dirty="0"/>
              <a:t>condition</a:t>
            </a:r>
            <a:r>
              <a:rPr lang="zh-CN" altLang="en-US" dirty="0"/>
              <a:t> </a:t>
            </a:r>
            <a:r>
              <a:rPr lang="en-US" altLang="zh-CN" dirty="0"/>
              <a:t>happens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S_2^3</a:t>
            </a:r>
          </a:p>
          <a:p>
            <a:endParaRPr lang="en-US" altLang="zh-CN" dirty="0"/>
          </a:p>
          <a:p>
            <a:r>
              <a:rPr lang="en-SG" altLang="zh-SG" b="0" i="0" dirty="0">
                <a:solidFill>
                  <a:srgbClr val="000000"/>
                </a:solidFill>
                <a:effectLst/>
                <a:latin typeface="-apple-system"/>
              </a:rPr>
              <a:t>The benefit of using two lossless priorities is that more short paths can be utilized, leading to improved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throughput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en-SG" altLang="zh-SG" b="0" i="0" dirty="0">
                <a:solidFill>
                  <a:srgbClr val="000000"/>
                </a:solidFill>
                <a:effectLst/>
                <a:latin typeface="-apple-system"/>
              </a:rPr>
              <a:t>performance.</a:t>
            </a:r>
          </a:p>
          <a:p>
            <a:endParaRPr lang="en-US" altLang="zh-CN" dirty="0"/>
          </a:p>
          <a:p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time,</a:t>
            </a:r>
            <a:r>
              <a:rPr lang="zh-CN" altLang="en-US" dirty="0"/>
              <a:t> </a:t>
            </a:r>
            <a:r>
              <a:rPr lang="en-US" altLang="zh-CN" dirty="0"/>
              <a:t>FC+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lossless</a:t>
            </a:r>
            <a:r>
              <a:rPr lang="zh-CN" altLang="en-US" dirty="0"/>
              <a:t> </a:t>
            </a:r>
            <a:r>
              <a:rPr lang="en-US" altLang="zh-CN" dirty="0"/>
              <a:t>priority</a:t>
            </a:r>
            <a:r>
              <a:rPr lang="zh-CN" altLang="en-US" dirty="0"/>
              <a:t> </a:t>
            </a:r>
            <a:r>
              <a:rPr lang="en-US" altLang="zh-CN" dirty="0"/>
              <a:t>isolates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down-up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up-down</a:t>
            </a:r>
            <a:r>
              <a:rPr lang="zh-CN" altLang="en-US" dirty="0"/>
              <a:t> </a:t>
            </a:r>
            <a:r>
              <a:rPr lang="en-US" altLang="zh-CN" dirty="0"/>
              <a:t>paths.</a:t>
            </a:r>
            <a:r>
              <a:rPr lang="zh-CN" altLang="en-US" dirty="0"/>
              <a:t> </a:t>
            </a:r>
            <a:r>
              <a:rPr lang="en-SG" altLang="zh-SG" b="0" i="0" dirty="0">
                <a:solidFill>
                  <a:srgbClr val="000000"/>
                </a:solidFill>
                <a:effectLst/>
                <a:latin typeface="-apple-system"/>
              </a:rPr>
              <a:t>This prevents PFC from causing CBD loops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guarantees</a:t>
            </a:r>
            <a:r>
              <a:rPr lang="zh-CN" altLang="en-US" dirty="0"/>
              <a:t> </a:t>
            </a:r>
            <a:r>
              <a:rPr lang="en-US" altLang="zh-CN" dirty="0"/>
              <a:t>deadlock-free</a:t>
            </a:r>
            <a:r>
              <a:rPr lang="zh-CN" altLang="en-US" dirty="0"/>
              <a:t> </a:t>
            </a:r>
            <a:r>
              <a:rPr lang="en-US" altLang="zh-CN" dirty="0"/>
              <a:t>routing.</a:t>
            </a:r>
            <a:r>
              <a:rPr lang="zh-CN" altLang="en-US" dirty="0"/>
              <a:t> 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5" name="Shape 2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We evaluate our design again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FC+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lossless</a:t>
            </a:r>
            <a:r>
              <a:rPr lang="zh-CN" altLang="en-US" dirty="0"/>
              <a:t> </a:t>
            </a:r>
            <a:r>
              <a:rPr lang="en-US" altLang="zh-CN" dirty="0"/>
              <a:t>priority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achieve</a:t>
            </a:r>
            <a:r>
              <a:rPr lang="zh-CN" altLang="en-US" dirty="0"/>
              <a:t> </a:t>
            </a:r>
            <a:r>
              <a:rPr lang="en-US" altLang="zh-CN" dirty="0"/>
              <a:t>near-optimal</a:t>
            </a:r>
            <a:r>
              <a:rPr lang="zh-CN" altLang="en-US" dirty="0"/>
              <a:t> </a:t>
            </a:r>
            <a:r>
              <a:rPr lang="en-US" altLang="zh-CN" dirty="0"/>
              <a:t>throughput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guarantee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deadlock.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Besides</a:t>
            </a:r>
            <a:r>
              <a:rPr lang="zh-CN" altLang="en-US" dirty="0"/>
              <a:t> </a:t>
            </a:r>
            <a:r>
              <a:rPr lang="en-US" altLang="zh-CN" dirty="0"/>
              <a:t>non-uniform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layers,</a:t>
            </a:r>
            <a:r>
              <a:rPr lang="zh-CN" altLang="en-US" dirty="0"/>
              <a:t> </a:t>
            </a:r>
            <a:r>
              <a:rPr lang="en-US" altLang="zh-CN" dirty="0"/>
              <a:t>FC+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lossless</a:t>
            </a:r>
            <a:r>
              <a:rPr lang="zh-CN" altLang="en-US" dirty="0"/>
              <a:t> </a:t>
            </a:r>
            <a:r>
              <a:rPr lang="en-US" altLang="zh-CN" dirty="0"/>
              <a:t>priority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diversity</a:t>
            </a:r>
            <a:r>
              <a:rPr lang="zh-CN" altLang="en-US" dirty="0"/>
              <a:t> </a:t>
            </a:r>
            <a:r>
              <a:rPr lang="en-US" altLang="zh-CN" dirty="0"/>
              <a:t>leading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throughput.</a:t>
            </a:r>
          </a:p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5" name="Shape 2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addition,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allow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down-up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SG" altLang="zh-CN" dirty="0"/>
              <a:t>loosen</a:t>
            </a:r>
            <a:r>
              <a:rPr lang="zh-CN" altLang="en-US" dirty="0"/>
              <a:t> </a:t>
            </a:r>
            <a:r>
              <a:rPr lang="en-US" altLang="zh-CN" dirty="0"/>
              <a:t>up-down</a:t>
            </a:r>
            <a:r>
              <a:rPr lang="zh-CN" altLang="en-US" dirty="0"/>
              <a:t> </a:t>
            </a:r>
            <a:r>
              <a:rPr lang="en-US" altLang="zh-CN" dirty="0"/>
              <a:t>routing</a:t>
            </a:r>
            <a:r>
              <a:rPr lang="zh-CN" altLang="en-US" dirty="0"/>
              <a:t> </a:t>
            </a:r>
            <a:r>
              <a:rPr lang="en-US" altLang="zh-CN" dirty="0"/>
              <a:t>constraints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lossless</a:t>
            </a:r>
            <a:r>
              <a:rPr lang="zh-CN" altLang="en-US" dirty="0"/>
              <a:t> </a:t>
            </a:r>
            <a:r>
              <a:rPr lang="en-US" altLang="zh-CN" dirty="0"/>
              <a:t>priority,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FC+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achieve</a:t>
            </a:r>
            <a:r>
              <a:rPr lang="zh-CN" altLang="en-US" dirty="0"/>
              <a:t> </a:t>
            </a:r>
            <a:r>
              <a:rPr lang="en-US" altLang="zh-CN" dirty="0"/>
              <a:t>near-optimal</a:t>
            </a:r>
            <a:r>
              <a:rPr lang="zh-CN" altLang="en-US" dirty="0"/>
              <a:t> </a:t>
            </a:r>
            <a:r>
              <a:rPr lang="en-US" altLang="zh-CN" dirty="0"/>
              <a:t>average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length</a:t>
            </a:r>
            <a:r>
              <a:rPr lang="zh-CN" altLang="en-US" dirty="0"/>
              <a:t> </a:t>
            </a:r>
            <a:r>
              <a:rPr lang="en-US" altLang="zh-CN" dirty="0"/>
              <a:t>performance.</a:t>
            </a:r>
          </a:p>
        </p:txBody>
      </p:sp>
    </p:spTree>
    <p:extLst>
      <p:ext uri="{BB962C8B-B14F-4D97-AF65-F5344CB8AC3E}">
        <p14:creationId xmlns:p14="http://schemas.microsoft.com/office/powerpoint/2010/main" val="27796340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5" name="Shape 2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Under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near-worst</a:t>
            </a:r>
            <a:r>
              <a:rPr lang="zh-CN" altLang="en-US" dirty="0"/>
              <a:t> </a:t>
            </a:r>
            <a:r>
              <a:rPr lang="en-US" altLang="zh-CN" dirty="0"/>
              <a:t>traffic</a:t>
            </a:r>
            <a:r>
              <a:rPr lang="zh-CN" altLang="en-US" dirty="0"/>
              <a:t> </a:t>
            </a:r>
            <a:r>
              <a:rPr lang="en-US" altLang="zh-CN" dirty="0"/>
              <a:t>pattern,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flow</a:t>
            </a:r>
            <a:r>
              <a:rPr lang="zh-CN" altLang="en-US" dirty="0"/>
              <a:t> </a:t>
            </a:r>
            <a:r>
              <a:rPr lang="en-US" altLang="zh-CN" dirty="0"/>
              <a:t>completion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FC+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near-optimal.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limited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diversity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FC</a:t>
            </a:r>
            <a:r>
              <a:rPr lang="zh-CN" altLang="en-US" dirty="0"/>
              <a:t> </a:t>
            </a:r>
            <a:r>
              <a:rPr lang="en-US" altLang="zh-CN" dirty="0"/>
              <a:t>leads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noticeable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gap</a:t>
            </a:r>
            <a:r>
              <a:rPr lang="zh-CN" altLang="en-US" dirty="0"/>
              <a:t> </a:t>
            </a:r>
            <a:r>
              <a:rPr lang="en-US" altLang="zh-CN" dirty="0"/>
              <a:t>compared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FC+.</a:t>
            </a:r>
          </a:p>
          <a:p>
            <a:endParaRPr lang="en-US" altLang="zh-CN" dirty="0"/>
          </a:p>
          <a:p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experiments</a:t>
            </a:r>
            <a:r>
              <a:rPr lang="zh-CN" altLang="en-US" dirty="0"/>
              <a:t> </a:t>
            </a:r>
            <a:r>
              <a:rPr lang="en-US" altLang="zh-CN" dirty="0"/>
              <a:t>please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paper.</a:t>
            </a:r>
            <a:r>
              <a:rPr lang="zh-CN" altLang="en-US" dirty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984049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5" name="Shape 2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2509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6" name="Shape 1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RDMA</a:t>
            </a:r>
            <a:r>
              <a:rPr lang="zh-CN" altLang="en-US" dirty="0"/>
              <a:t> </a:t>
            </a:r>
            <a:r>
              <a:rPr lang="en-US" altLang="zh-CN" dirty="0"/>
              <a:t>attains</a:t>
            </a:r>
            <a:r>
              <a:rPr lang="zh-CN" altLang="en-US" dirty="0"/>
              <a:t> </a:t>
            </a: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throughput,</a:t>
            </a:r>
            <a:r>
              <a:rPr lang="zh-CN" altLang="en-US" dirty="0"/>
              <a:t> </a:t>
            </a:r>
            <a:r>
              <a:rPr lang="en-US" altLang="zh-CN" dirty="0"/>
              <a:t>low</a:t>
            </a:r>
            <a:r>
              <a:rPr lang="zh-CN" altLang="en-US" dirty="0"/>
              <a:t> </a:t>
            </a:r>
            <a:r>
              <a:rPr lang="en-US" altLang="zh-CN" dirty="0"/>
              <a:t>latency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CPU</a:t>
            </a:r>
            <a:r>
              <a:rPr lang="zh-CN" altLang="en-US" dirty="0"/>
              <a:t> </a:t>
            </a:r>
            <a:r>
              <a:rPr lang="en-US" altLang="zh-CN" dirty="0"/>
              <a:t>utilization.</a:t>
            </a:r>
            <a:r>
              <a:rPr lang="zh-CN" altLang="en-US" dirty="0"/>
              <a:t> </a:t>
            </a:r>
            <a:r>
              <a:rPr lang="en-US" altLang="zh-CN" dirty="0"/>
              <a:t>RDMA</a:t>
            </a:r>
            <a:r>
              <a:rPr lang="zh-CN" altLang="en-US" dirty="0"/>
              <a:t> </a:t>
            </a:r>
            <a:r>
              <a:rPr lang="en-US" altLang="zh-CN" dirty="0"/>
              <a:t>over</a:t>
            </a:r>
            <a:r>
              <a:rPr lang="zh-CN" altLang="en-US" dirty="0"/>
              <a:t> </a:t>
            </a:r>
            <a:r>
              <a:rPr lang="en-US" altLang="zh-CN" dirty="0"/>
              <a:t>Commodity</a:t>
            </a:r>
            <a:r>
              <a:rPr lang="zh-CN" altLang="en-US" dirty="0"/>
              <a:t> </a:t>
            </a:r>
            <a:r>
              <a:rPr lang="en-US" altLang="zh-CN" dirty="0"/>
              <a:t>Ethernet,</a:t>
            </a:r>
            <a:r>
              <a:rPr lang="zh-CN" altLang="en-US" dirty="0"/>
              <a:t> </a:t>
            </a:r>
            <a:r>
              <a:rPr lang="en-US" altLang="zh-CN" dirty="0"/>
              <a:t>namely</a:t>
            </a:r>
            <a:r>
              <a:rPr lang="zh-CN" altLang="en-US" dirty="0"/>
              <a:t> </a:t>
            </a:r>
            <a:r>
              <a:rPr lang="en-US" altLang="zh-CN" dirty="0"/>
              <a:t>RoCEv2,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gained</a:t>
            </a:r>
            <a:r>
              <a:rPr lang="zh-CN" altLang="en-US" dirty="0"/>
              <a:t> </a:t>
            </a:r>
            <a:r>
              <a:rPr lang="en-US" altLang="zh-CN" dirty="0"/>
              <a:t>significant</a:t>
            </a:r>
            <a:r>
              <a:rPr lang="zh-CN" altLang="en-US" dirty="0"/>
              <a:t> </a:t>
            </a:r>
            <a:r>
              <a:rPr lang="en-US" altLang="zh-CN" dirty="0"/>
              <a:t>traction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centers.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companies</a:t>
            </a:r>
            <a:r>
              <a:rPr lang="zh-CN" altLang="en-US" dirty="0"/>
              <a:t> </a:t>
            </a:r>
            <a:r>
              <a:rPr lang="en-US" altLang="zh-CN" dirty="0"/>
              <a:t>deployed</a:t>
            </a:r>
            <a:r>
              <a:rPr lang="zh-CN" altLang="en-US" dirty="0"/>
              <a:t> </a:t>
            </a:r>
            <a:r>
              <a:rPr lang="en-US" altLang="zh-CN" dirty="0"/>
              <a:t>RoCEv2, 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Microsoft,</a:t>
            </a:r>
            <a:r>
              <a:rPr lang="zh-CN" altLang="en-US" dirty="0"/>
              <a:t> </a:t>
            </a:r>
            <a:r>
              <a:rPr lang="en-US" altLang="zh-CN" dirty="0"/>
              <a:t>Alibaba,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on.</a:t>
            </a:r>
          </a:p>
          <a:p>
            <a:r>
              <a:rPr lang="en-US" altLang="zh-CN" dirty="0"/>
              <a:t>RoCEv2</a:t>
            </a:r>
            <a:r>
              <a:rPr lang="zh-CN" altLang="en-US" dirty="0"/>
              <a:t> </a:t>
            </a:r>
            <a:r>
              <a:rPr lang="en-US" altLang="zh-CN" dirty="0"/>
              <a:t>requires</a:t>
            </a:r>
            <a:r>
              <a:rPr lang="zh-CN" altLang="en-US" dirty="0"/>
              <a:t> </a:t>
            </a:r>
            <a:r>
              <a:rPr lang="en-US" altLang="zh-CN" dirty="0"/>
              <a:t>lossless</a:t>
            </a:r>
            <a:r>
              <a:rPr lang="zh-CN" altLang="en-US" dirty="0"/>
              <a:t> </a:t>
            </a:r>
            <a:r>
              <a:rPr lang="en-US" altLang="zh-CN" dirty="0"/>
              <a:t>networks.</a:t>
            </a:r>
          </a:p>
          <a:p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PFC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helpful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avoid</a:t>
            </a:r>
            <a:r>
              <a:rPr lang="zh-CN" altLang="en-US" dirty="0"/>
              <a:t> </a:t>
            </a:r>
            <a:r>
              <a:rPr lang="en-US" altLang="zh-CN" dirty="0"/>
              <a:t>congestion</a:t>
            </a:r>
            <a:r>
              <a:rPr lang="zh-CN" altLang="en-US" dirty="0"/>
              <a:t> </a:t>
            </a:r>
            <a:r>
              <a:rPr lang="en-US" altLang="zh-CN" dirty="0"/>
              <a:t>packet</a:t>
            </a:r>
            <a:r>
              <a:rPr lang="zh-CN" altLang="en-US" dirty="0"/>
              <a:t> </a:t>
            </a:r>
            <a:r>
              <a:rPr lang="en-US" altLang="zh-CN" dirty="0"/>
              <a:t>loss.</a:t>
            </a:r>
          </a:p>
          <a:p>
            <a:r>
              <a:rPr lang="en-US" altLang="zh-CN" dirty="0"/>
              <a:t>PFC</a:t>
            </a:r>
            <a:r>
              <a:rPr lang="zh-CN" altLang="en-US" dirty="0"/>
              <a:t> </a:t>
            </a:r>
            <a:r>
              <a:rPr lang="en-US" altLang="zh-CN" dirty="0"/>
              <a:t>means</a:t>
            </a:r>
            <a:r>
              <a:rPr lang="zh-CN" altLang="en-US" dirty="0"/>
              <a:t> </a:t>
            </a:r>
            <a:r>
              <a:rPr lang="en-US" altLang="zh-CN" sz="1800" dirty="0">
                <a:effectLst/>
                <a:latin typeface="NimbusRomNo9L"/>
              </a:rPr>
              <a:t>T</a:t>
            </a:r>
            <a:r>
              <a:rPr lang="en-SG" altLang="zh-SG" sz="1800" dirty="0">
                <a:effectLst/>
                <a:latin typeface="NimbusRomNo9L"/>
              </a:rPr>
              <a:t>he downstream switch sends a PAUSE frame to its upstream switch when its ingress queue length exceeds a certain </a:t>
            </a:r>
            <a:r>
              <a:rPr lang="en-SG" altLang="zh-SG" sz="1800" b="0" dirty="0">
                <a:effectLst/>
                <a:latin typeface="NimbusRomNo9L"/>
              </a:rPr>
              <a:t>XOFF</a:t>
            </a:r>
            <a:r>
              <a:rPr lang="zh-CN" altLang="en-US" sz="1800" b="0" dirty="0">
                <a:effectLst/>
                <a:latin typeface="NimbusRomNo9L"/>
              </a:rPr>
              <a:t> </a:t>
            </a:r>
            <a:r>
              <a:rPr lang="en-SG" altLang="zh-SG" sz="1800" dirty="0">
                <a:effectLst/>
                <a:latin typeface="NimbusRomNo9L"/>
              </a:rPr>
              <a:t>threshold</a:t>
            </a:r>
            <a:r>
              <a:rPr lang="en-US" altLang="zh-CN" sz="1800" dirty="0">
                <a:effectLst/>
                <a:latin typeface="NimbusRomNo9L"/>
              </a:rPr>
              <a:t>.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At the time, the upstream port stop sending packets.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effectLst/>
                <a:latin typeface="NimbusRomNo9L"/>
              </a:rPr>
              <a:t>And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then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send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a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RESUME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frame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when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the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queue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less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than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XON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threshold. The upstream port can continue to send packets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again.</a:t>
            </a:r>
            <a:endParaRPr lang="en-US" altLang="zh-CN" dirty="0"/>
          </a:p>
          <a:p>
            <a:r>
              <a:rPr lang="en-US" altLang="zh-CN" dirty="0"/>
              <a:t>However,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PFC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RoCEv2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potentially</a:t>
            </a:r>
            <a:r>
              <a:rPr lang="zh-CN" altLang="en-US" dirty="0"/>
              <a:t> </a:t>
            </a:r>
            <a:r>
              <a:rPr lang="en-US" altLang="zh-CN" dirty="0"/>
              <a:t>introduce</a:t>
            </a:r>
            <a:r>
              <a:rPr lang="zh-CN" altLang="en-US" dirty="0"/>
              <a:t> </a:t>
            </a:r>
            <a:r>
              <a:rPr lang="en-US" altLang="zh-CN" dirty="0"/>
              <a:t>deadlocks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CBD</a:t>
            </a:r>
            <a:r>
              <a:rPr lang="zh-CN" altLang="en-US" dirty="0"/>
              <a:t> </a:t>
            </a:r>
            <a:r>
              <a:rPr lang="en-US" altLang="zh-CN" dirty="0"/>
              <a:t>exists.</a:t>
            </a:r>
          </a:p>
          <a:p>
            <a:r>
              <a:rPr lang="en-US" altLang="zh-CN" dirty="0"/>
              <a:t> CBD means multiple PFC generates a loop.</a:t>
            </a:r>
          </a:p>
          <a:p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up-down</a:t>
            </a:r>
            <a:r>
              <a:rPr lang="zh-CN" altLang="en-US" dirty="0"/>
              <a:t> </a:t>
            </a:r>
            <a:r>
              <a:rPr lang="en-US" altLang="zh-CN" dirty="0"/>
              <a:t>routing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guarantee</a:t>
            </a:r>
            <a:r>
              <a:rPr lang="zh-CN" altLang="en-US" dirty="0"/>
              <a:t> </a:t>
            </a:r>
            <a:r>
              <a:rPr lang="en-US" altLang="zh-CN" dirty="0"/>
              <a:t>Clos</a:t>
            </a:r>
            <a:r>
              <a:rPr lang="zh-CN" altLang="en-US" dirty="0"/>
              <a:t> </a:t>
            </a:r>
            <a:r>
              <a:rPr lang="en-US" altLang="zh-CN" dirty="0"/>
              <a:t>layer-based</a:t>
            </a:r>
            <a:r>
              <a:rPr lang="zh-CN" altLang="en-US" dirty="0"/>
              <a:t> </a:t>
            </a:r>
            <a:r>
              <a:rPr lang="en-US" altLang="zh-CN" dirty="0"/>
              <a:t>topology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avoid</a:t>
            </a:r>
            <a:r>
              <a:rPr lang="zh-CN" altLang="en-US" dirty="0"/>
              <a:t> </a:t>
            </a:r>
            <a:r>
              <a:rPr lang="en-US" altLang="zh-CN" dirty="0"/>
              <a:t>deadlock.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Up-down</a:t>
            </a:r>
            <a:r>
              <a:rPr lang="zh-CN" altLang="en-US" dirty="0"/>
              <a:t> </a:t>
            </a:r>
            <a:r>
              <a:rPr lang="en-US" altLang="zh-CN" dirty="0"/>
              <a:t>routing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allow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routing</a:t>
            </a:r>
            <a:r>
              <a:rPr lang="zh-CN" altLang="en-US" dirty="0"/>
              <a:t> </a:t>
            </a:r>
            <a:r>
              <a:rPr lang="en-US" altLang="zh-CN" dirty="0"/>
              <a:t>direction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up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down.</a:t>
            </a:r>
          </a:p>
          <a:p>
            <a:r>
              <a:rPr lang="en-US" altLang="zh-CN" dirty="0"/>
              <a:t>Look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right</a:t>
            </a:r>
            <a:r>
              <a:rPr lang="zh-CN" altLang="en-US" dirty="0"/>
              <a:t> </a:t>
            </a:r>
            <a:r>
              <a:rPr lang="en-US" altLang="zh-CN" dirty="0"/>
              <a:t>figure,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orange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blue</a:t>
            </a:r>
            <a:r>
              <a:rPr lang="zh-CN" altLang="en-US" dirty="0"/>
              <a:t> </a:t>
            </a:r>
            <a:r>
              <a:rPr lang="en-US" altLang="zh-CN" dirty="0"/>
              <a:t>routing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up-down</a:t>
            </a:r>
            <a:r>
              <a:rPr lang="zh-CN" altLang="en-US" dirty="0"/>
              <a:t> </a:t>
            </a:r>
            <a:r>
              <a:rPr lang="en-US" altLang="zh-CN" dirty="0"/>
              <a:t>routing,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red</a:t>
            </a:r>
            <a:r>
              <a:rPr lang="zh-CN" altLang="en-US" dirty="0"/>
              <a:t> </a:t>
            </a:r>
            <a:r>
              <a:rPr lang="en-US" altLang="zh-CN" dirty="0"/>
              <a:t>dashed</a:t>
            </a:r>
            <a:r>
              <a:rPr lang="zh-CN" altLang="en-US" dirty="0"/>
              <a:t> </a:t>
            </a:r>
            <a:r>
              <a:rPr lang="en-US" altLang="zh-CN" dirty="0"/>
              <a:t>routing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disallowed.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7" name="Shape 1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However,</a:t>
            </a:r>
            <a:r>
              <a:rPr lang="zh-CN" altLang="en-US" dirty="0"/>
              <a:t> </a:t>
            </a:r>
            <a:r>
              <a:rPr dirty="0"/>
              <a:t>Clos topology is cost-prohibitive even if there are no deadlocks in routing</a:t>
            </a:r>
            <a:r>
              <a:rPr lang="en-US" altLang="zh-CN" dirty="0"/>
              <a:t>.</a:t>
            </a:r>
            <a:endParaRPr dirty="0"/>
          </a:p>
          <a:p>
            <a:r>
              <a:rPr dirty="0"/>
              <a:t>In contrast, expander</a:t>
            </a:r>
            <a:r>
              <a:rPr lang="zh-CN" altLang="en-US" dirty="0"/>
              <a:t> </a:t>
            </a:r>
            <a:r>
              <a:rPr lang="en-US" altLang="zh-CN" dirty="0"/>
              <a:t>topology</a:t>
            </a:r>
            <a:r>
              <a:rPr dirty="0"/>
              <a:t> like Jelly</a:t>
            </a:r>
            <a:r>
              <a:rPr lang="en-US" altLang="zh-CN" dirty="0"/>
              <a:t>fish</a:t>
            </a:r>
            <a:r>
              <a:rPr dirty="0"/>
              <a:t>, </a:t>
            </a:r>
            <a:r>
              <a:rPr dirty="0" err="1"/>
              <a:t>Xpander</a:t>
            </a:r>
            <a:r>
              <a:rPr dirty="0"/>
              <a:t> is cost-efficient</a:t>
            </a:r>
            <a:r>
              <a:rPr lang="zh-CN" altLang="en-US" dirty="0"/>
              <a:t> </a:t>
            </a:r>
            <a:r>
              <a:rPr dirty="0"/>
              <a:t>but</a:t>
            </a:r>
            <a:r>
              <a:rPr lang="en-SG" dirty="0"/>
              <a:t> contains deadlocks in routing</a:t>
            </a:r>
          </a:p>
          <a:p>
            <a:endParaRPr lang="en-SG" dirty="0"/>
          </a:p>
          <a:p>
            <a:r>
              <a:rPr dirty="0"/>
              <a:t>As shown in </a:t>
            </a:r>
            <a:r>
              <a:rPr lang="en-US" altLang="zh-CN" dirty="0"/>
              <a:t>right</a:t>
            </a:r>
            <a:r>
              <a:rPr lang="zh-CN" altLang="en-US" dirty="0"/>
              <a:t> </a:t>
            </a:r>
            <a:r>
              <a:rPr dirty="0"/>
              <a:t>figure,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SG" altLang="zh-SG" b="1" i="0" u="none" strike="noStrike" dirty="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frequently-used</a:t>
            </a:r>
            <a:r>
              <a:rPr lang="zh-CN" altLang="en-US" b="1" i="0" u="none" strike="noStrike" dirty="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b="1" i="0" u="none" strike="noStrike" dirty="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ECMP</a:t>
            </a:r>
            <a:r>
              <a:rPr lang="zh-CN" altLang="en-US" b="1" i="0" u="none" strike="noStrike" dirty="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b="1" i="0" u="none" strike="noStrike" dirty="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or</a:t>
            </a:r>
            <a:r>
              <a:rPr lang="zh-CN" altLang="en-US" b="1" i="0" u="none" strike="noStrike" dirty="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b="1" i="0" u="none" strike="noStrike" dirty="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KSP</a:t>
            </a:r>
            <a:r>
              <a:rPr lang="zh-CN" altLang="en-US" b="1" i="0" u="none" strike="noStrike" dirty="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b="1" i="0" u="none" strike="noStrike" dirty="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routing</a:t>
            </a:r>
            <a:r>
              <a:rPr lang="zh-CN" altLang="en-US" b="1" i="0" u="none" strike="noStrike" dirty="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b="1" i="0" u="none" strike="noStrike" dirty="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are</a:t>
            </a:r>
            <a:r>
              <a:rPr lang="zh-CN" altLang="en-US" b="1" i="0" u="none" strike="noStrike" dirty="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b="1" i="0" u="none" strike="noStrike" dirty="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not</a:t>
            </a:r>
            <a:r>
              <a:rPr lang="zh-CN" altLang="en-US" b="1" i="0" u="none" strike="noStrike" dirty="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b="1" i="0" u="none" strike="noStrike" dirty="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CBD-free</a:t>
            </a:r>
            <a:r>
              <a:rPr lang="zh-CN" altLang="en-US" b="1" i="0" u="none" strike="noStrike" dirty="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b="1" i="0" u="none" strike="noStrike" dirty="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in</a:t>
            </a:r>
            <a:r>
              <a:rPr lang="zh-CN" altLang="en-US" b="1" i="0" u="none" strike="noStrike" dirty="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b="1" i="0" u="none" strike="noStrike" dirty="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expander</a:t>
            </a:r>
            <a:r>
              <a:rPr lang="zh-CN" altLang="en-US" b="1" i="0" u="none" strike="noStrike" dirty="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b="1" i="0" u="none" strike="noStrike" dirty="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topology.</a:t>
            </a:r>
            <a:r>
              <a:rPr dirty="0"/>
              <a:t> </a:t>
            </a:r>
            <a:r>
              <a:rPr lang="en-US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CBD</a:t>
            </a:r>
            <a:r>
              <a:rPr dirty="0"/>
              <a:t> loops can have deadlocks</a:t>
            </a:r>
            <a:r>
              <a:rPr lang="en-US" altLang="zh-CN" dirty="0"/>
              <a:t>.</a:t>
            </a:r>
          </a:p>
          <a:p>
            <a:endParaRPr lang="en-US" dirty="0"/>
          </a:p>
          <a:p>
            <a:r>
              <a:rPr lang="en-US" dirty="0"/>
              <a:t>There</a:t>
            </a:r>
            <a:r>
              <a:rPr lang="en-US" altLang="zh-CN" dirty="0"/>
              <a:t>fore,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consider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deadlock</a:t>
            </a:r>
            <a:r>
              <a:rPr lang="zh-CN" altLang="en-US" dirty="0"/>
              <a:t> </a:t>
            </a:r>
            <a:r>
              <a:rPr lang="en-US" altLang="zh-CN" dirty="0"/>
              <a:t>free</a:t>
            </a:r>
            <a:r>
              <a:rPr lang="zh-CN" altLang="en-US" dirty="0"/>
              <a:t> </a:t>
            </a:r>
            <a:r>
              <a:rPr lang="en-US" altLang="zh-CN" dirty="0"/>
              <a:t>routing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expander</a:t>
            </a:r>
            <a:r>
              <a:rPr lang="zh-CN" altLang="en-US" dirty="0"/>
              <a:t> </a:t>
            </a:r>
            <a:r>
              <a:rPr lang="en-US" altLang="zh-CN" dirty="0"/>
              <a:t>topology.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7" name="Shape 1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The state-of-the-art method to </a:t>
            </a:r>
            <a:r>
              <a:rPr lang="en-US" altLang="zh-CN" dirty="0"/>
              <a:t>avoid</a:t>
            </a:r>
            <a:r>
              <a:rPr dirty="0"/>
              <a:t> deadlocks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expander</a:t>
            </a:r>
            <a:r>
              <a:rPr lang="zh-CN" altLang="en-US" dirty="0"/>
              <a:t> </a:t>
            </a:r>
            <a:r>
              <a:rPr lang="en-US" altLang="zh-CN" dirty="0"/>
              <a:t>topology</a:t>
            </a:r>
            <a:r>
              <a:rPr dirty="0"/>
              <a:t> is FC, it is our </a:t>
            </a:r>
            <a:r>
              <a:rPr lang="en-US" altLang="zh-CN" dirty="0"/>
              <a:t>previous</a:t>
            </a:r>
            <a:r>
              <a:rPr dirty="0"/>
              <a:t> work</a:t>
            </a:r>
            <a:r>
              <a:rPr lang="zh-CN" altLang="en-US" dirty="0"/>
              <a:t> </a:t>
            </a:r>
            <a:r>
              <a:rPr lang="en-US" altLang="zh-CN" dirty="0"/>
              <a:t>published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NSDI</a:t>
            </a:r>
            <a:r>
              <a:rPr lang="zh-CN" altLang="en-US" dirty="0"/>
              <a:t> </a:t>
            </a:r>
            <a:r>
              <a:rPr lang="en-US" altLang="zh-CN" dirty="0"/>
              <a:t>2023.</a:t>
            </a:r>
            <a:endParaRPr dirty="0"/>
          </a:p>
          <a:p>
            <a:r>
              <a:rPr dirty="0"/>
              <a:t>Because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  <a:r>
              <a:rPr lang="zh-CN" altLang="en-US" dirty="0"/>
              <a:t> </a:t>
            </a:r>
            <a:r>
              <a:rPr dirty="0"/>
              <a:t>FC+ is related to FC, </a:t>
            </a:r>
            <a:r>
              <a:rPr lang="en-US" altLang="zh-CN" dirty="0"/>
              <a:t>We</a:t>
            </a:r>
            <a:r>
              <a:rPr dirty="0"/>
              <a:t> want to introduce the core idea of FC</a:t>
            </a:r>
            <a:r>
              <a:rPr lang="zh-CN" altLang="en-US" dirty="0"/>
              <a:t> </a:t>
            </a:r>
            <a:r>
              <a:rPr lang="en-US" altLang="zh-CN" dirty="0"/>
              <a:t>first.</a:t>
            </a:r>
          </a:p>
          <a:p>
            <a:endParaRPr dirty="0"/>
          </a:p>
          <a:p>
            <a:r>
              <a:rPr lang="en-US" altLang="zh-CN" dirty="0"/>
              <a:t>Let’s</a:t>
            </a:r>
            <a:r>
              <a:rPr lang="zh-CN" altLang="en-US" dirty="0"/>
              <a:t> </a:t>
            </a:r>
            <a:r>
              <a:rPr lang="en-US" altLang="zh-CN" dirty="0"/>
              <a:t>look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dirty="0"/>
              <a:t>toy expander topology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 err="1"/>
              <a:t>ToR</a:t>
            </a:r>
            <a:r>
              <a:rPr lang="zh-CN" altLang="en-US" dirty="0"/>
              <a:t> </a:t>
            </a:r>
            <a:r>
              <a:rPr lang="en-US" altLang="zh-CN" dirty="0"/>
              <a:t>switches.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switch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ports</a:t>
            </a:r>
            <a:r>
              <a:rPr lang="zh-CN" altLang="en-US" dirty="0"/>
              <a:t> </a:t>
            </a:r>
            <a:r>
              <a:rPr lang="en-US" altLang="zh-CN" dirty="0"/>
              <a:t>connected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switches.</a:t>
            </a:r>
          </a:p>
          <a:p>
            <a:endParaRPr lang="en-US" altLang="zh-CN" dirty="0"/>
          </a:p>
          <a:p>
            <a:r>
              <a:rPr lang="en-US" altLang="zh-CN" dirty="0"/>
              <a:t>FC</a:t>
            </a:r>
            <a:r>
              <a:rPr lang="zh-CN" altLang="en-US" dirty="0"/>
              <a:t> </a:t>
            </a:r>
            <a:r>
              <a:rPr lang="en-US" altLang="zh-CN" dirty="0"/>
              <a:t>splits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 err="1"/>
              <a:t>ToR</a:t>
            </a:r>
            <a:r>
              <a:rPr lang="zh-CN" altLang="en-US" dirty="0"/>
              <a:t> </a:t>
            </a:r>
            <a:r>
              <a:rPr lang="en-US" altLang="zh-CN" dirty="0"/>
              <a:t>switches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switches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assign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layers</a:t>
            </a:r>
            <a:r>
              <a:rPr lang="zh-CN" altLang="en-US" dirty="0"/>
              <a:t> </a:t>
            </a:r>
            <a:r>
              <a:rPr lang="en-US" altLang="zh-CN" dirty="0"/>
              <a:t>accordingly.</a:t>
            </a:r>
          </a:p>
          <a:p>
            <a:r>
              <a:rPr lang="en-US" altLang="zh-CN" dirty="0"/>
              <a:t>FC</a:t>
            </a:r>
            <a:r>
              <a:rPr lang="zh-CN" altLang="en-US" dirty="0"/>
              <a:t> </a:t>
            </a:r>
            <a:r>
              <a:rPr lang="en-US" altLang="zh-CN" dirty="0"/>
              <a:t>allows</a:t>
            </a:r>
            <a:r>
              <a:rPr lang="zh-CN" altLang="en-US" dirty="0"/>
              <a:t> </a:t>
            </a:r>
            <a:r>
              <a:rPr lang="en-US" altLang="zh-CN" dirty="0"/>
              <a:t>paths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up</a:t>
            </a:r>
            <a:r>
              <a:rPr lang="zh-CN" altLang="en-US" dirty="0"/>
              <a:t> </a:t>
            </a:r>
            <a:r>
              <a:rPr lang="en-US" altLang="zh-CN" dirty="0"/>
              <a:t>direction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lower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higher</a:t>
            </a:r>
            <a:r>
              <a:rPr lang="zh-CN" altLang="en-US" dirty="0"/>
              <a:t> </a:t>
            </a:r>
            <a:r>
              <a:rPr lang="en-US" altLang="zh-CN" dirty="0"/>
              <a:t>layer,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S_1^2,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S_2_3.</a:t>
            </a:r>
          </a:p>
          <a:p>
            <a:r>
              <a:rPr lang="en-US" altLang="zh-CN" dirty="0"/>
              <a:t>Similarly,</a:t>
            </a:r>
            <a:r>
              <a:rPr lang="zh-CN" altLang="en-US" dirty="0"/>
              <a:t> </a:t>
            </a:r>
            <a:r>
              <a:rPr lang="en-US" altLang="zh-CN" dirty="0"/>
              <a:t>allow</a:t>
            </a:r>
            <a:r>
              <a:rPr lang="zh-CN" altLang="en-US" dirty="0"/>
              <a:t> </a:t>
            </a:r>
            <a:r>
              <a:rPr lang="en-US" altLang="zh-CN" dirty="0"/>
              <a:t>paths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down</a:t>
            </a:r>
            <a:r>
              <a:rPr lang="zh-CN" altLang="en-US" dirty="0"/>
              <a:t> </a:t>
            </a:r>
            <a:r>
              <a:rPr lang="en-US" altLang="zh-CN" dirty="0"/>
              <a:t>direction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higher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lower</a:t>
            </a:r>
            <a:r>
              <a:rPr lang="zh-CN" altLang="en-US" dirty="0"/>
              <a:t> </a:t>
            </a:r>
            <a:r>
              <a:rPr lang="en-US" altLang="zh-CN" dirty="0"/>
              <a:t>layer,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S_2^3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S_2^2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S_3_1.</a:t>
            </a:r>
          </a:p>
          <a:p>
            <a:r>
              <a:rPr lang="en-US" altLang="zh-CN" dirty="0"/>
              <a:t>Among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up-down</a:t>
            </a:r>
            <a:r>
              <a:rPr lang="zh-CN" altLang="en-US" dirty="0"/>
              <a:t> </a:t>
            </a:r>
            <a:r>
              <a:rPr lang="en-US" altLang="zh-CN" dirty="0"/>
              <a:t>paths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switch</a:t>
            </a:r>
            <a:r>
              <a:rPr lang="zh-CN" altLang="en-US" dirty="0"/>
              <a:t> </a:t>
            </a:r>
            <a:r>
              <a:rPr lang="en-US" altLang="zh-CN" dirty="0"/>
              <a:t>pair,</a:t>
            </a:r>
            <a:r>
              <a:rPr lang="zh-CN" altLang="en-US" dirty="0"/>
              <a:t> </a:t>
            </a:r>
            <a:r>
              <a:rPr lang="en-US" altLang="zh-CN" dirty="0"/>
              <a:t>FC’s</a:t>
            </a:r>
            <a:r>
              <a:rPr lang="zh-CN" altLang="en-US" dirty="0"/>
              <a:t> </a:t>
            </a:r>
            <a:r>
              <a:rPr lang="en-US" altLang="zh-CN" dirty="0"/>
              <a:t>routing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edge</a:t>
            </a:r>
            <a:r>
              <a:rPr lang="zh-CN" altLang="en-US" dirty="0"/>
              <a:t> </a:t>
            </a:r>
            <a:r>
              <a:rPr lang="en-US" altLang="zh-CN" dirty="0"/>
              <a:t>disjoint</a:t>
            </a:r>
            <a:r>
              <a:rPr lang="zh-CN" altLang="en-US" dirty="0"/>
              <a:t> </a:t>
            </a:r>
            <a:r>
              <a:rPr lang="en-US" altLang="zh-CN" dirty="0"/>
              <a:t>up-down</a:t>
            </a:r>
            <a:r>
              <a:rPr lang="zh-CN" altLang="en-US" dirty="0"/>
              <a:t> </a:t>
            </a:r>
            <a:r>
              <a:rPr lang="en-US" altLang="zh-CN" dirty="0"/>
              <a:t>path.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avoid</a:t>
            </a:r>
            <a:r>
              <a:rPr lang="zh-CN" altLang="en-US" dirty="0"/>
              <a:t> </a:t>
            </a:r>
            <a:r>
              <a:rPr lang="en-US" altLang="zh-CN" dirty="0"/>
              <a:t>deadlock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expander</a:t>
            </a:r>
            <a:r>
              <a:rPr lang="zh-CN" altLang="en-US" dirty="0"/>
              <a:t> </a:t>
            </a:r>
            <a:r>
              <a:rPr lang="en-US" altLang="zh-CN" dirty="0"/>
              <a:t>topology.</a:t>
            </a:r>
          </a:p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8" name="Shape 2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However,</a:t>
            </a:r>
            <a:r>
              <a:rPr lang="zh-CN" altLang="en-US" dirty="0"/>
              <a:t> </a:t>
            </a:r>
            <a:r>
              <a:rPr lang="en-US" altLang="zh-CN" dirty="0"/>
              <a:t>w</a:t>
            </a:r>
            <a:r>
              <a:rPr dirty="0"/>
              <a:t>e can see from the figure, the </a:t>
            </a:r>
            <a:r>
              <a:rPr lang="en-US" altLang="zh-CN" dirty="0"/>
              <a:t>throughput</a:t>
            </a:r>
            <a:r>
              <a:rPr lang="zh-CN" altLang="en-US" dirty="0"/>
              <a:t> </a:t>
            </a:r>
            <a:r>
              <a:rPr dirty="0"/>
              <a:t>gap between FC and </a:t>
            </a:r>
            <a:r>
              <a:rPr lang="en-US" altLang="zh-SG" dirty="0"/>
              <a:t>ideal</a:t>
            </a:r>
            <a:r>
              <a:rPr lang="zh-CN" altLang="en-US" dirty="0"/>
              <a:t> </a:t>
            </a:r>
            <a:r>
              <a:rPr dirty="0"/>
              <a:t>KSP is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small</a:t>
            </a:r>
            <a:r>
              <a:rPr dirty="0"/>
              <a:t>.</a:t>
            </a:r>
            <a:endParaRPr lang="en-US" dirty="0"/>
          </a:p>
          <a:p>
            <a:endParaRPr lang="en-US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Note</a:t>
            </a:r>
            <a:r>
              <a:rPr lang="zh-CN" altLang="en-US" dirty="0"/>
              <a:t> </a:t>
            </a:r>
            <a:r>
              <a:rPr lang="en-US" altLang="zh-CN" dirty="0"/>
              <a:t>that,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calculate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throughput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ideal</a:t>
            </a:r>
            <a:r>
              <a:rPr lang="zh-CN" altLang="en-US" dirty="0"/>
              <a:t> </a:t>
            </a:r>
            <a:r>
              <a:rPr lang="en-US" altLang="zh-CN" dirty="0"/>
              <a:t>KSP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God</a:t>
            </a:r>
            <a:r>
              <a:rPr lang="zh-CN" altLang="en-US" dirty="0"/>
              <a:t> </a:t>
            </a:r>
            <a:r>
              <a:rPr lang="en-US" altLang="zh-CN" dirty="0"/>
              <a:t>perspective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optimal</a:t>
            </a:r>
            <a:r>
              <a:rPr lang="zh-CN" altLang="en-US" dirty="0"/>
              <a:t> </a:t>
            </a:r>
            <a:r>
              <a:rPr lang="en-US" altLang="zh-CN" dirty="0"/>
              <a:t>value.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fact,</a:t>
            </a:r>
            <a:r>
              <a:rPr lang="zh-CN" altLang="en-US" dirty="0"/>
              <a:t> </a:t>
            </a:r>
            <a:r>
              <a:rPr lang="en-US" altLang="zh-CN" dirty="0"/>
              <a:t>KSP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cause</a:t>
            </a:r>
            <a:r>
              <a:rPr lang="zh-CN" altLang="en-US" dirty="0"/>
              <a:t> </a:t>
            </a:r>
            <a:r>
              <a:rPr lang="en-US" altLang="zh-CN" dirty="0"/>
              <a:t>deadlock.</a:t>
            </a:r>
            <a:r>
              <a:rPr lang="zh-CN" altLang="en-US" dirty="0"/>
              <a:t> </a:t>
            </a:r>
            <a:r>
              <a:rPr lang="en-US" altLang="zh-CN" dirty="0"/>
              <a:t>It's</a:t>
            </a:r>
            <a:r>
              <a:rPr lang="zh-CN" altLang="en-US" dirty="0"/>
              <a:t> </a:t>
            </a:r>
            <a:r>
              <a:rPr lang="en-US" altLang="zh-CN" dirty="0"/>
              <a:t>dangerous.</a:t>
            </a:r>
            <a:endParaRPr dirty="0"/>
          </a:p>
          <a:p>
            <a:endParaRPr dirty="0"/>
          </a:p>
          <a:p>
            <a:r>
              <a:rPr dirty="0"/>
              <a:t>So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dirty="0"/>
              <a:t>FC+ </a:t>
            </a:r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deadlock-free</a:t>
            </a:r>
            <a:r>
              <a:rPr lang="zh-CN" altLang="en-US" dirty="0"/>
              <a:t> </a:t>
            </a:r>
            <a:r>
              <a:rPr lang="en-US" altLang="zh-CN" dirty="0"/>
              <a:t>routing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loss.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5" name="Shape 2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SG" dirty="0"/>
              <a:t>Here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briefly</a:t>
            </a:r>
            <a:r>
              <a:rPr lang="zh-CN" altLang="en-US" dirty="0"/>
              <a:t> </a:t>
            </a:r>
            <a:r>
              <a:rPr lang="en-US" altLang="zh-CN" dirty="0"/>
              <a:t>describe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contribution.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3174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6" name="Shape 2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We first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dirty="0"/>
              <a:t>analyze the bottleneck of F</a:t>
            </a:r>
            <a:r>
              <a:rPr lang="en-US" altLang="zh-CN" dirty="0"/>
              <a:t>C.</a:t>
            </a:r>
            <a:r>
              <a:rPr lang="zh-CN" altLang="en-US" dirty="0"/>
              <a:t> </a:t>
            </a:r>
            <a:endParaRPr dirty="0"/>
          </a:p>
          <a:p>
            <a:r>
              <a:rPr dirty="0"/>
              <a:t>We </a:t>
            </a:r>
            <a:r>
              <a:rPr lang="en-US" altLang="zh-SG" dirty="0" err="1"/>
              <a:t>cacul</a:t>
            </a:r>
            <a:r>
              <a:rPr lang="en-US" altLang="zh-CN" dirty="0" err="1"/>
              <a:t>ate</a:t>
            </a:r>
            <a:r>
              <a:rPr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average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paths</a:t>
            </a:r>
            <a:r>
              <a:rPr dirty="0"/>
              <a:t> in FC topology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routing.</a:t>
            </a:r>
            <a:endParaRPr dirty="0"/>
          </a:p>
          <a:p>
            <a:r>
              <a:rPr lang="en-US" altLang="zh-CN" dirty="0"/>
              <a:t>F</a:t>
            </a:r>
            <a:r>
              <a:rPr dirty="0"/>
              <a:t>ind</a:t>
            </a:r>
            <a:r>
              <a:rPr lang="en-US" altLang="zh-CN" dirty="0"/>
              <a:t> that</a:t>
            </a:r>
            <a:r>
              <a:rPr lang="zh-CN" altLang="en-US" dirty="0"/>
              <a:t> </a:t>
            </a:r>
            <a:r>
              <a:rPr dirty="0"/>
              <a:t>the bottleneck for FC’s poor performance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SG" altLang="zh-SG" dirty="0"/>
              <a:t>poor path diversity</a:t>
            </a:r>
            <a:r>
              <a:rPr dirty="0"/>
              <a:t>.</a:t>
            </a:r>
            <a:endParaRPr lang="en-US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SG" dirty="0"/>
              <a:t>That</a:t>
            </a:r>
            <a:r>
              <a:rPr lang="zh-SG" altLang="en-US" dirty="0"/>
              <a:t> </a:t>
            </a:r>
            <a:r>
              <a:rPr lang="en-US" altLang="zh-SG" dirty="0"/>
              <a:t>means</a:t>
            </a:r>
            <a:r>
              <a:rPr lang="zh-SG" altLang="en-US" dirty="0"/>
              <a:t> </a:t>
            </a:r>
            <a:r>
              <a:rPr lang="en-US" altLang="zh-CN" dirty="0"/>
              <a:t>FC can guarantee deadlock-free, but only have a small fraction of available paths.</a:t>
            </a:r>
            <a:endParaRPr lang="en-US" altLang="zh-SG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topology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routing</a:t>
            </a:r>
            <a:r>
              <a:rPr lang="zh-CN" altLang="en-US" dirty="0"/>
              <a:t> </a:t>
            </a:r>
            <a:r>
              <a:rPr lang="en-SG" altLang="zh-SG" dirty="0"/>
              <a:t>designs of </a:t>
            </a:r>
            <a:r>
              <a:rPr lang="en-US" altLang="zh-CN" dirty="0"/>
              <a:t>previous</a:t>
            </a:r>
            <a:r>
              <a:rPr lang="zh-CN" altLang="en-US" dirty="0"/>
              <a:t> </a:t>
            </a:r>
            <a:r>
              <a:rPr lang="en-SG" altLang="zh-SG" dirty="0"/>
              <a:t>FC impair path diversity, therefore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SG" altLang="zh-SG" dirty="0"/>
              <a:t>we need to redesign all of them</a:t>
            </a:r>
            <a:r>
              <a:rPr lang="en-US" altLang="zh-CN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7" name="Shape 22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 FC+, we redesign the virtual topology first</a:t>
            </a:r>
            <a:r>
              <a:rPr lang="en-US" altLang="zh-CN" dirty="0"/>
              <a:t>.</a:t>
            </a:r>
            <a:endParaRPr dirty="0"/>
          </a:p>
          <a:p>
            <a:endParaRPr dirty="0"/>
          </a:p>
          <a:p>
            <a:r>
              <a:rPr dirty="0"/>
              <a:t>The first redesign is to increase the number of virtual layers.</a:t>
            </a:r>
          </a:p>
          <a:p>
            <a:r>
              <a:rPr dirty="0"/>
              <a:t>More virtual layers mean more up-down </a:t>
            </a:r>
            <a:r>
              <a:rPr lang="en-US" altLang="zh-CN" dirty="0"/>
              <a:t>routing</a:t>
            </a:r>
            <a:r>
              <a:rPr lang="zh-CN" altLang="en-US" dirty="0"/>
              <a:t> </a:t>
            </a:r>
            <a:r>
              <a:rPr dirty="0"/>
              <a:t>paths.</a:t>
            </a:r>
          </a:p>
          <a:p>
            <a:endParaRPr dirty="0"/>
          </a:p>
          <a:p>
            <a:r>
              <a:rPr dirty="0"/>
              <a:t>In the example, we increase the number of virtual layers from </a:t>
            </a:r>
            <a:r>
              <a:rPr lang="en-US" altLang="zh-CN" dirty="0"/>
              <a:t>three</a:t>
            </a:r>
            <a:r>
              <a:rPr dirty="0"/>
              <a:t> to six.</a:t>
            </a:r>
          </a:p>
          <a:p>
            <a:endParaRPr dirty="0"/>
          </a:p>
          <a:p>
            <a:r>
              <a:rPr dirty="0"/>
              <a:t>In </a:t>
            </a:r>
            <a:r>
              <a:rPr lang="en-US" altLang="zh-CN" dirty="0"/>
              <a:t>previous</a:t>
            </a:r>
            <a:r>
              <a:rPr lang="zh-CN" altLang="en-US" dirty="0"/>
              <a:t> </a:t>
            </a:r>
            <a:r>
              <a:rPr dirty="0"/>
              <a:t>FC, we concerns larger number of layers may introduce longer paths in routing. </a:t>
            </a:r>
            <a:r>
              <a:rPr lang="en-US" altLang="zh-SG" dirty="0"/>
              <a:t>But</a:t>
            </a:r>
            <a:r>
              <a:rPr lang="zh-SG" altLang="en-US" dirty="0"/>
              <a:t> </a:t>
            </a:r>
            <a:r>
              <a:rPr lang="en-US" altLang="zh-SG" dirty="0"/>
              <a:t>in</a:t>
            </a:r>
            <a:r>
              <a:rPr lang="zh-SG" altLang="en-US" dirty="0"/>
              <a:t> </a:t>
            </a:r>
            <a:r>
              <a:rPr lang="en-US" altLang="zh-SG" dirty="0"/>
              <a:t>FC+,</a:t>
            </a:r>
            <a:r>
              <a:rPr lang="zh-CN" altLang="en-US" dirty="0"/>
              <a:t> </a:t>
            </a:r>
            <a:r>
              <a:rPr lang="en-US" altLang="zh-SG" dirty="0"/>
              <a:t>we</a:t>
            </a:r>
            <a:r>
              <a:rPr lang="zh-CN" altLang="en-US" dirty="0"/>
              <a:t> </a:t>
            </a:r>
            <a:r>
              <a:rPr lang="en-US" altLang="zh-SG" dirty="0"/>
              <a:t>allow</a:t>
            </a:r>
            <a:r>
              <a:rPr lang="zh-CN" altLang="en-US" dirty="0"/>
              <a:t> </a:t>
            </a:r>
            <a:r>
              <a:rPr lang="en-US" altLang="zh-SG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layers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2nd</a:t>
            </a:r>
            <a:r>
              <a:rPr lang="zh-CN" altLang="en-US" dirty="0"/>
              <a:t> </a:t>
            </a:r>
            <a:r>
              <a:rPr lang="en-US" altLang="zh-CN" dirty="0"/>
              <a:t>redesign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solve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problem.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8" name="Shape 2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/>
              <a:t>The second redesign is to</a:t>
            </a:r>
            <a:r>
              <a:rPr lang="en-SG" altLang="zh-SG" dirty="0"/>
              <a:t> reduce the number of virtual switches to increase the links of</a:t>
            </a:r>
            <a:r>
              <a:rPr lang="zh-CN" altLang="en-US" dirty="0"/>
              <a:t> </a:t>
            </a:r>
            <a:r>
              <a:rPr lang="en-US" altLang="zh-CN" dirty="0"/>
              <a:t>connecting</a:t>
            </a:r>
            <a:r>
              <a:rPr lang="en-SG" altLang="zh-SG" dirty="0"/>
              <a:t> </a:t>
            </a:r>
            <a:r>
              <a:rPr lang="en-US" altLang="zh-CN" dirty="0"/>
              <a:t>other</a:t>
            </a:r>
            <a:r>
              <a:rPr lang="en-SG" altLang="zh-SG" dirty="0"/>
              <a:t> switches and thus the forward ability of virtual switches is enhanced.</a:t>
            </a:r>
            <a:r>
              <a:rPr lang="en-SG" altLang="zh-CN" dirty="0"/>
              <a:t> </a:t>
            </a:r>
          </a:p>
          <a:p>
            <a:endParaRPr lang="en-US" dirty="0"/>
          </a:p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left</a:t>
            </a:r>
            <a:r>
              <a:rPr lang="zh-CN" altLang="en-US" dirty="0"/>
              <a:t> </a:t>
            </a:r>
            <a:r>
              <a:rPr lang="en-US" altLang="zh-CN" dirty="0"/>
              <a:t>figure,</a:t>
            </a:r>
            <a:r>
              <a:rPr lang="zh-CN" altLang="en-US" dirty="0"/>
              <a:t> </a:t>
            </a:r>
            <a:r>
              <a:rPr lang="en-US" altLang="zh-CN" dirty="0"/>
              <a:t>w</a:t>
            </a:r>
            <a:r>
              <a:rPr dirty="0"/>
              <a:t>hen we use larger number of virtual layers, each virtual switch has at most 2 links connected to other switches.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right</a:t>
            </a:r>
            <a:r>
              <a:rPr lang="zh-CN" altLang="en-US" dirty="0"/>
              <a:t> </a:t>
            </a:r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switches,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connection</a:t>
            </a:r>
            <a:r>
              <a:rPr lang="zh-CN" altLang="en-US" dirty="0"/>
              <a:t> </a:t>
            </a:r>
            <a:r>
              <a:rPr lang="en-US" altLang="zh-CN" dirty="0"/>
              <a:t>ability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switches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increased.</a:t>
            </a:r>
            <a:endParaRPr lang="en-US" dirty="0"/>
          </a:p>
          <a:p>
            <a:endParaRPr dirty="0"/>
          </a:p>
          <a:p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constraint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FC,</a:t>
            </a:r>
            <a:r>
              <a:rPr lang="zh-CN" altLang="en-US" dirty="0"/>
              <a:t> </a:t>
            </a:r>
            <a:r>
              <a:rPr lang="en-US" altLang="zh-CN" dirty="0"/>
              <a:t>FC+</a:t>
            </a:r>
            <a:r>
              <a:rPr lang="zh-CN" altLang="en-US" dirty="0"/>
              <a:t> </a:t>
            </a:r>
            <a:r>
              <a:rPr lang="en-US" altLang="zh-CN" dirty="0"/>
              <a:t>allows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switches</a:t>
            </a:r>
            <a:r>
              <a:rPr lang="zh-CN" altLang="en-US" dirty="0"/>
              <a:t> </a:t>
            </a:r>
            <a:r>
              <a:rPr lang="en-US" altLang="zh-CN" dirty="0"/>
              <a:t>could</a:t>
            </a:r>
            <a:r>
              <a:rPr lang="zh-CN" altLang="en-US" dirty="0"/>
              <a:t> </a:t>
            </a:r>
            <a:r>
              <a:rPr lang="en-US" altLang="zh-CN" dirty="0"/>
              <a:t>less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layers.</a:t>
            </a:r>
          </a:p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日落时的海滩和大海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z="12800" spc="-128">
                <a:solidFill>
                  <a:srgbClr val="FFFFFF"/>
                </a:solidFill>
              </a:defRPr>
            </a:lvl1pPr>
          </a:lstStyle>
          <a:p>
            <a:r>
              <a:t>演示文稿标题</a:t>
            </a:r>
          </a:p>
        </p:txBody>
      </p:sp>
      <p:sp>
        <p:nvSpPr>
          <p:cNvPr id="2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569200"/>
            <a:ext cx="21945600" cy="22521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作者和日期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19200" y="11988800"/>
            <a:ext cx="21945602" cy="605791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z="2850" spc="-28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作者和日期</a:t>
            </a:r>
          </a:p>
        </p:txBody>
      </p:sp>
      <p:sp>
        <p:nvSpPr>
          <p:cNvPr id="2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事实信息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8462239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z="4180" spc="-41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事实信息</a:t>
            </a:r>
          </a:p>
        </p:txBody>
      </p:sp>
      <p:sp>
        <p:nvSpPr>
          <p:cNvPr id="107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214484"/>
            <a:ext cx="21945600" cy="4269708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11100053"/>
            <a:ext cx="21945602" cy="832613"/>
          </a:xfrm>
          <a:prstGeom prst="rect">
            <a:avLst/>
          </a:prstGeom>
        </p:spPr>
        <p:txBody>
          <a:bodyPr anchor="ctr"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z="4180" spc="-41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属性</a:t>
            </a:r>
          </a:p>
        </p:txBody>
      </p:sp>
      <p:sp>
        <p:nvSpPr>
          <p:cNvPr id="116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178300"/>
            <a:ext cx="21945600" cy="4416425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“著名引文”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日落时天空映衬下的大海 2"/>
          <p:cNvSpPr>
            <a:spLocks noGrp="1"/>
          </p:cNvSpPr>
          <p:nvPr>
            <p:ph type="pic" sz="quarter" idx="21"/>
          </p:nvPr>
        </p:nvSpPr>
        <p:spPr>
          <a:xfrm>
            <a:off x="15744825" y="5581752"/>
            <a:ext cx="7365408" cy="8280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日落时天空映衬下的大海 1"/>
          <p:cNvSpPr>
            <a:spLocks noGrp="1"/>
          </p:cNvSpPr>
          <p:nvPr>
            <p:ph type="pic" sz="quarter" idx="22"/>
          </p:nvPr>
        </p:nvSpPr>
        <p:spPr>
          <a:xfrm>
            <a:off x="15363825" y="1270000"/>
            <a:ext cx="8115300" cy="54090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日落时的海滩和大海"/>
          <p:cNvSpPr>
            <a:spLocks noGrp="1"/>
          </p:cNvSpPr>
          <p:nvPr>
            <p:ph type="pic" idx="23"/>
          </p:nvPr>
        </p:nvSpPr>
        <p:spPr>
          <a:xfrm>
            <a:off x="-635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日落时的海滩和大海"/>
          <p:cNvSpPr>
            <a:spLocks noGrp="1"/>
          </p:cNvSpPr>
          <p:nvPr>
            <p:ph type="pic" idx="21"/>
          </p:nvPr>
        </p:nvSpPr>
        <p:spPr>
          <a:xfrm>
            <a:off x="1270000" y="-423334"/>
            <a:ext cx="21844000" cy="14562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15495" y="4585102"/>
            <a:ext cx="9757338" cy="2540001"/>
          </a:xfrm>
          <a:prstGeom prst="rect">
            <a:avLst/>
          </a:prstGeom>
        </p:spPr>
        <p:txBody>
          <a:bodyPr anchor="b"/>
          <a:lstStyle/>
          <a:p>
            <a:r>
              <a:t>幻灯片标题</a:t>
            </a:r>
          </a:p>
        </p:txBody>
      </p:sp>
      <p:sp>
        <p:nvSpPr>
          <p:cNvPr id="33" name="日落时天空映衬下的大海"/>
          <p:cNvSpPr>
            <a:spLocks noGrp="1"/>
          </p:cNvSpPr>
          <p:nvPr>
            <p:ph type="pic" idx="21"/>
          </p:nvPr>
        </p:nvSpPr>
        <p:spPr>
          <a:xfrm>
            <a:off x="9283700" y="1270000"/>
            <a:ext cx="167513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016750"/>
            <a:ext cx="9753600" cy="5416550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幻灯片副标题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z="4180" spc="-41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幻灯片副标题</a:t>
            </a:r>
          </a:p>
        </p:txBody>
      </p:sp>
      <p:sp>
        <p:nvSpPr>
          <p:cNvPr id="4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164800" y="12974674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FB72093-9CF0-3C4D-B1DC-F1535FA10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5600" cy="8487148"/>
          </a:xfrm>
          <a:prstGeom prst="rect">
            <a:avLst/>
          </a:prstGeom>
        </p:spPr>
        <p:txBody>
          <a:bodyPr numCol="2" spcCol="2558384"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61" name="日落时天空映衬下的大海"/>
          <p:cNvSpPr>
            <a:spLocks noGrp="1"/>
          </p:cNvSpPr>
          <p:nvPr>
            <p:ph type="pic" idx="21"/>
          </p:nvPr>
        </p:nvSpPr>
        <p:spPr>
          <a:xfrm>
            <a:off x="12192644" y="718588"/>
            <a:ext cx="10972801" cy="123296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2" name="幻灯片副标题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z="4180" spc="-41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幻灯片副标题</a:t>
            </a:r>
          </a:p>
        </p:txBody>
      </p:sp>
      <p:sp>
        <p:nvSpPr>
          <p:cNvPr id="63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3880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>
            <a:spLocks noGrp="1"/>
          </p:cNvSpPr>
          <p:nvPr>
            <p:ph type="title" hasCustomPrompt="1"/>
          </p:nvPr>
        </p:nvSpPr>
        <p:spPr>
          <a:xfrm>
            <a:off x="1219200" y="3242270"/>
            <a:ext cx="21945600" cy="6604001"/>
          </a:xfrm>
          <a:prstGeom prst="rect">
            <a:avLst/>
          </a:prstGeom>
        </p:spPr>
        <p:txBody>
          <a:bodyPr anchor="ctr"/>
          <a:lstStyle>
            <a:lvl1pPr>
              <a:defRPr sz="12800" spc="0"/>
            </a:lvl1pPr>
          </a:lstStyle>
          <a:p>
            <a:r>
              <a:t>章节标题</a:t>
            </a:r>
          </a:p>
        </p:txBody>
      </p:sp>
      <p:sp>
        <p:nvSpPr>
          <p:cNvPr id="7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80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z="4180" spc="-41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幻灯片副标题</a:t>
            </a:r>
          </a:p>
        </p:txBody>
      </p:sp>
      <p:sp>
        <p:nvSpPr>
          <p:cNvPr id="8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议程标题</a:t>
            </a:r>
          </a:p>
        </p:txBody>
      </p:sp>
      <p:sp>
        <p:nvSpPr>
          <p:cNvPr id="89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5600" cy="838554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4572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9144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13716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18288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r>
              <a:t>议程主题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议程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7115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z="4180" spc="-41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议程副标题</a:t>
            </a:r>
          </a:p>
        </p:txBody>
      </p:sp>
      <p:sp>
        <p:nvSpPr>
          <p:cNvPr id="9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3251200"/>
            <a:ext cx="21945600" cy="66040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r>
              <a:t>说明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幻灯片标题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109725" y="12719049"/>
            <a:ext cx="408941" cy="444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lnSpc>
                <a:spcPct val="100000"/>
              </a:lnSpc>
              <a:defRPr sz="2000">
                <a:solidFill>
                  <a:srgbClr val="5E5E5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ransition spd="med"/>
  <p:hf hdr="0" ftr="0" dt="0"/>
  <p:txStyles>
    <p:titleStyle>
      <a:lvl1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5461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10922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16383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21844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27305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32766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38227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43688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49149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jhc.sjtu.edu.cn/~shizhenzhao/nsdi2023.pdf" TargetMode="Externa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jhc.sjtu.edu.cn/~shizhenzhao/nsdi2023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6">
            <a:extLst>
              <a:ext uri="{FF2B5EF4-FFF2-40B4-BE49-F238E27FC236}">
                <a16:creationId xmlns:a16="http://schemas.microsoft.com/office/drawing/2014/main" id="{CD283CD4-DCE0-6E4F-8D7C-42DDC37B0405}"/>
              </a:ext>
            </a:extLst>
          </p:cNvPr>
          <p:cNvSpPr/>
          <p:nvPr/>
        </p:nvSpPr>
        <p:spPr>
          <a:xfrm>
            <a:off x="-2" y="0"/>
            <a:ext cx="24384001" cy="7040880"/>
          </a:xfrm>
          <a:prstGeom prst="rect">
            <a:avLst/>
          </a:prstGeom>
          <a:solidFill>
            <a:srgbClr val="C9161D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7F9F8682-DBCD-B842-A4D0-28AD91176D0F}"/>
              </a:ext>
            </a:extLst>
          </p:cNvPr>
          <p:cNvSpPr txBox="1">
            <a:spLocks/>
          </p:cNvSpPr>
          <p:nvPr/>
        </p:nvSpPr>
        <p:spPr>
          <a:xfrm>
            <a:off x="2374900" y="2946400"/>
            <a:ext cx="19634200" cy="4094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hangingPunct="1"/>
            <a:r>
              <a:rPr lang="en-US" sz="8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FC+</a:t>
            </a:r>
            <a:r>
              <a:rPr lang="en-US" altLang="zh-CN" sz="8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r>
              <a:rPr lang="zh-CN" altLang="en-US" sz="8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SG" altLang="zh-CN" sz="8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Near-optimal Deadlock-free Expander Data </a:t>
            </a:r>
            <a:r>
              <a:rPr lang="en-SG" altLang="zh-CN" sz="8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Center</a:t>
            </a:r>
            <a:r>
              <a:rPr lang="en-SG" altLang="zh-CN" sz="8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Networks</a:t>
            </a:r>
            <a:endParaRPr kumimoji="1" lang="ko-Kore-KR" altLang="en-US" sz="8000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직사각형 5">
            <a:extLst>
              <a:ext uri="{FF2B5EF4-FFF2-40B4-BE49-F238E27FC236}">
                <a16:creationId xmlns:a16="http://schemas.microsoft.com/office/drawing/2014/main" id="{C8663477-3316-C540-B8E8-5F5FA3972B26}"/>
              </a:ext>
            </a:extLst>
          </p:cNvPr>
          <p:cNvSpPr/>
          <p:nvPr/>
        </p:nvSpPr>
        <p:spPr>
          <a:xfrm>
            <a:off x="2909877" y="8117720"/>
            <a:ext cx="18564247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altLang="ko-Kore-KR" sz="4800" dirty="0">
                <a:latin typeface=""/>
                <a:ea typeface="Roboto" panose="02000000000000000000" pitchFamily="2" charset="0"/>
                <a:cs typeface="Roboto" panose="02000000000000000000" pitchFamily="2" charset="0"/>
              </a:rPr>
              <a:t>Xiao Zhang, </a:t>
            </a:r>
            <a:r>
              <a:rPr lang="en-SG" altLang="ko-Kore-KR" sz="4800" b="1" dirty="0" err="1">
                <a:latin typeface=""/>
                <a:ea typeface="Roboto" panose="02000000000000000000" pitchFamily="2" charset="0"/>
                <a:cs typeface="Roboto" panose="02000000000000000000" pitchFamily="2" charset="0"/>
              </a:rPr>
              <a:t>Peirui</a:t>
            </a:r>
            <a:r>
              <a:rPr lang="en-SG" altLang="ko-Kore-KR" sz="4800" b="1" dirty="0">
                <a:latin typeface=""/>
                <a:ea typeface="Roboto" panose="02000000000000000000" pitchFamily="2" charset="0"/>
                <a:cs typeface="Roboto" panose="02000000000000000000" pitchFamily="2" charset="0"/>
              </a:rPr>
              <a:t> Cao</a:t>
            </a:r>
            <a:r>
              <a:rPr lang="en-SG" altLang="ko-Kore-KR" sz="4800" dirty="0">
                <a:latin typeface="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SG" altLang="ko-Kore-KR" sz="4800" dirty="0" err="1">
                <a:latin typeface=""/>
                <a:ea typeface="Roboto" panose="02000000000000000000" pitchFamily="2" charset="0"/>
                <a:cs typeface="Roboto" panose="02000000000000000000" pitchFamily="2" charset="0"/>
              </a:rPr>
              <a:t>Yongxi</a:t>
            </a:r>
            <a:r>
              <a:rPr lang="en-SG" altLang="ko-Kore-KR" sz="4800" dirty="0">
                <a:latin typeface="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SG" altLang="ko-Kore-KR" sz="4800" dirty="0" err="1">
                <a:latin typeface=""/>
                <a:ea typeface="Roboto" panose="02000000000000000000" pitchFamily="2" charset="0"/>
                <a:cs typeface="Roboto" panose="02000000000000000000" pitchFamily="2" charset="0"/>
              </a:rPr>
              <a:t>Lyu</a:t>
            </a:r>
            <a:r>
              <a:rPr lang="en-SG" altLang="ko-Kore-KR" sz="4800" dirty="0">
                <a:latin typeface="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SG" altLang="ko-Kore-KR" sz="4800" dirty="0" err="1">
                <a:latin typeface=""/>
                <a:ea typeface="Roboto" panose="02000000000000000000" pitchFamily="2" charset="0"/>
                <a:cs typeface="Roboto" panose="02000000000000000000" pitchFamily="2" charset="0"/>
              </a:rPr>
              <a:t>Qizhou</a:t>
            </a:r>
            <a:r>
              <a:rPr lang="en-SG" altLang="ko-Kore-KR" sz="4800" dirty="0">
                <a:latin typeface=""/>
                <a:ea typeface="Roboto" panose="02000000000000000000" pitchFamily="2" charset="0"/>
                <a:cs typeface="Roboto" panose="02000000000000000000" pitchFamily="2" charset="0"/>
              </a:rPr>
              <a:t> Zhang, </a:t>
            </a:r>
            <a:r>
              <a:rPr lang="en-SG" altLang="ko-Kore-KR" sz="4800" dirty="0" err="1">
                <a:latin typeface=""/>
                <a:ea typeface="Roboto" panose="02000000000000000000" pitchFamily="2" charset="0"/>
                <a:cs typeface="Roboto" panose="02000000000000000000" pitchFamily="2" charset="0"/>
              </a:rPr>
              <a:t>Shizhen</a:t>
            </a:r>
            <a:r>
              <a:rPr lang="en-SG" altLang="ko-Kore-KR" sz="4800" dirty="0">
                <a:latin typeface=""/>
                <a:ea typeface="Roboto" panose="02000000000000000000" pitchFamily="2" charset="0"/>
                <a:cs typeface="Roboto" panose="02000000000000000000" pitchFamily="2" charset="0"/>
              </a:rPr>
              <a:t> Zhao, </a:t>
            </a:r>
            <a:r>
              <a:rPr lang="en-SG" altLang="ko-Kore-KR" sz="4800" dirty="0" err="1">
                <a:latin typeface=""/>
                <a:ea typeface="Roboto" panose="02000000000000000000" pitchFamily="2" charset="0"/>
                <a:cs typeface="Roboto" panose="02000000000000000000" pitchFamily="2" charset="0"/>
              </a:rPr>
              <a:t>Xinbing</a:t>
            </a:r>
            <a:r>
              <a:rPr lang="en-SG" altLang="ko-Kore-KR" sz="4800" dirty="0">
                <a:latin typeface=""/>
                <a:ea typeface="Roboto" panose="02000000000000000000" pitchFamily="2" charset="0"/>
                <a:cs typeface="Roboto" panose="02000000000000000000" pitchFamily="2" charset="0"/>
              </a:rPr>
              <a:t> Wang, </a:t>
            </a:r>
            <a:r>
              <a:rPr lang="en-SG" altLang="ko-Kore-KR" sz="4800" dirty="0" err="1">
                <a:latin typeface=""/>
                <a:ea typeface="Roboto" panose="02000000000000000000" pitchFamily="2" charset="0"/>
                <a:cs typeface="Roboto" panose="02000000000000000000" pitchFamily="2" charset="0"/>
              </a:rPr>
              <a:t>Chenghu</a:t>
            </a:r>
            <a:r>
              <a:rPr lang="en-SG" altLang="ko-Kore-KR" sz="4800" dirty="0">
                <a:latin typeface=""/>
                <a:ea typeface="Roboto" panose="02000000000000000000" pitchFamily="2" charset="0"/>
                <a:cs typeface="Roboto" panose="02000000000000000000" pitchFamily="2" charset="0"/>
              </a:rPr>
              <a:t> Zhou </a:t>
            </a:r>
            <a:endParaRPr lang="ko-Kore-KR" altLang="en-US" sz="4800" dirty="0">
              <a:latin typeface=""/>
              <a:cs typeface="Roboto" panose="02000000000000000000" pitchFamily="2" charset="0"/>
            </a:endParaRPr>
          </a:p>
        </p:txBody>
      </p:sp>
      <p:pic>
        <p:nvPicPr>
          <p:cNvPr id="2" name="Picture 2" descr="上海交通大学校徽logo矢量标志素材">
            <a:extLst>
              <a:ext uri="{FF2B5EF4-FFF2-40B4-BE49-F238E27FC236}">
                <a16:creationId xmlns:a16="http://schemas.microsoft.com/office/drawing/2014/main" id="{54F41027-B411-2649-ACE0-9BCB27472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715" y="7281233"/>
            <a:ext cx="10402571" cy="750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113C70C-4A17-8D40-A65E-2F6D0D3B905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SG" smtClean="0"/>
              <a:t>1</a:t>
            </a:fld>
            <a:endParaRPr lang="zh-SG" altLang="en-US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From FC to FC+ (Improve path diversity in routing)"/>
          <p:cNvSpPr txBox="1">
            <a:spLocks noGrp="1"/>
          </p:cNvSpPr>
          <p:nvPr>
            <p:ph type="title"/>
          </p:nvPr>
        </p:nvSpPr>
        <p:spPr>
          <a:xfrm>
            <a:off x="1219199" y="774700"/>
            <a:ext cx="22176059" cy="1727200"/>
          </a:xfrm>
          <a:prstGeom prst="rect">
            <a:avLst/>
          </a:prstGeom>
        </p:spPr>
        <p:txBody>
          <a:bodyPr/>
          <a:lstStyle>
            <a:lvl1pPr algn="l" defTabSz="2243327">
              <a:defRPr sz="7728" spc="-77"/>
            </a:lvl1pPr>
          </a:lstStyle>
          <a:p>
            <a:r>
              <a:rPr dirty="0"/>
              <a:t>From FC to FC+ (Improve path diversity in routing)</a:t>
            </a:r>
          </a:p>
        </p:txBody>
      </p:sp>
      <p:sp>
        <p:nvSpPr>
          <p:cNvPr id="241" name="There are many paths between each switch pair, how to pick from them?"/>
          <p:cNvSpPr txBox="1"/>
          <p:nvPr/>
        </p:nvSpPr>
        <p:spPr>
          <a:xfrm>
            <a:off x="1219199" y="2992175"/>
            <a:ext cx="21945602" cy="1356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/>
          </a:bodyPr>
          <a:lstStyle>
            <a:lvl1pPr defTabSz="536575">
              <a:lnSpc>
                <a:spcPct val="100000"/>
              </a:lnSpc>
              <a:defRPr sz="5200" spc="-52">
                <a:solidFill>
                  <a:schemeClr val="accent5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rPr dirty="0"/>
              <a:t>There are many paths between each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dirty="0"/>
              <a:t> switch pair, how to pick from them?</a:t>
            </a:r>
          </a:p>
        </p:txBody>
      </p:sp>
      <p:sp>
        <p:nvSpPr>
          <p:cNvPr id="242" name="FC uses edge disjoint routing : all the paths between each switch pair can not share the same link…"/>
          <p:cNvSpPr txBox="1"/>
          <p:nvPr/>
        </p:nvSpPr>
        <p:spPr>
          <a:xfrm>
            <a:off x="12424647" y="5873061"/>
            <a:ext cx="11439641" cy="4756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8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lang="en-US" altLang="zh-CN" dirty="0"/>
              <a:t>Previous</a:t>
            </a:r>
            <a:r>
              <a:rPr lang="zh-CN" altLang="en-US" dirty="0"/>
              <a:t> </a:t>
            </a:r>
            <a:r>
              <a:rPr dirty="0"/>
              <a:t>FC uses edge disjoint routing : all the paths between each switch pair can not share the same link</a:t>
            </a:r>
            <a:r>
              <a:rPr lang="en-US" altLang="zh-CN" dirty="0"/>
              <a:t>.</a:t>
            </a:r>
            <a:endParaRPr dirty="0"/>
          </a:p>
          <a:p>
            <a:pPr algn="l">
              <a:defRPr sz="4800">
                <a:latin typeface="Canela Text Bold"/>
                <a:ea typeface="Canela Text Bold"/>
                <a:cs typeface="Canela Text Bold"/>
                <a:sym typeface="Canela Text Bold"/>
              </a:defRPr>
            </a:pPr>
            <a:endParaRPr dirty="0"/>
          </a:p>
          <a:p>
            <a:pPr algn="l">
              <a:defRPr sz="48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lang="en-SG" altLang="zh-SG" dirty="0"/>
              <a:t>Due to edge disjoint constraint on up-down paths, </a:t>
            </a:r>
            <a:r>
              <a:rPr lang="en-US" altLang="zh-CN" dirty="0"/>
              <a:t>FC</a:t>
            </a:r>
            <a:r>
              <a:rPr lang="en-SG" altLang="zh-SG" dirty="0"/>
              <a:t> can only use </a:t>
            </a:r>
            <a:r>
              <a:rPr lang="en-SG" altLang="zh-CN" dirty="0"/>
              <a:t>less</a:t>
            </a:r>
            <a:r>
              <a:rPr lang="en-SG" altLang="zh-SG" dirty="0"/>
              <a:t> number of paths for routing</a:t>
            </a:r>
            <a:r>
              <a:rPr dirty="0"/>
              <a:t>.</a:t>
            </a:r>
            <a:r>
              <a:rPr lang="zh-CN" altLang="en-US" dirty="0"/>
              <a:t> </a:t>
            </a:r>
            <a:endParaRPr dirty="0"/>
          </a:p>
        </p:txBody>
      </p:sp>
      <p:pic>
        <p:nvPicPr>
          <p:cNvPr id="243" name="topology_descrip.pdf" descr="topology_descrip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753" y="4188547"/>
            <a:ext cx="10749492" cy="812520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DCA8A73-CEC3-3641-8525-26480259A51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SG" smtClean="0"/>
              <a:t>10</a:t>
            </a:fld>
            <a:endParaRPr lang="zh-SG" altLang="en-US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From FC to FC+ (Improve path diversity in routing)"/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2332176" cy="1727200"/>
          </a:xfrm>
          <a:prstGeom prst="rect">
            <a:avLst/>
          </a:prstGeom>
        </p:spPr>
        <p:txBody>
          <a:bodyPr/>
          <a:lstStyle>
            <a:lvl1pPr algn="l" defTabSz="2243327">
              <a:defRPr sz="7728" spc="-77"/>
            </a:lvl1pPr>
          </a:lstStyle>
          <a:p>
            <a:r>
              <a:rPr dirty="0"/>
              <a:t>From FC to FC+ (Improve path diversity in routing)</a:t>
            </a:r>
          </a:p>
        </p:txBody>
      </p:sp>
      <p:sp>
        <p:nvSpPr>
          <p:cNvPr id="249" name="From edge disjoint to deadlock-free KSP(DF-KSP)"/>
          <p:cNvSpPr txBox="1"/>
          <p:nvPr/>
        </p:nvSpPr>
        <p:spPr>
          <a:xfrm>
            <a:off x="1219200" y="2384648"/>
            <a:ext cx="21945602" cy="1356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defTabSz="742950">
              <a:lnSpc>
                <a:spcPct val="100000"/>
              </a:lnSpc>
              <a:defRPr sz="7200" spc="-72">
                <a:solidFill>
                  <a:schemeClr val="accent5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rPr dirty="0"/>
              <a:t>From edge disjoint to deadlock-free KSP(DF-KSP)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FC+ uses shortest paths free of deadlock.  As shown in the example,  we try to find 2 deadlock-free shortest paths from   to   .…"/>
              <p:cNvSpPr txBox="1"/>
              <p:nvPr/>
            </p:nvSpPr>
            <p:spPr>
              <a:xfrm>
                <a:off x="11656042" y="5670343"/>
                <a:ext cx="11508758" cy="507203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>
                <a:spAutoFit/>
              </a:bodyPr>
              <a:lstStyle/>
              <a:p>
                <a:pPr algn="l">
                  <a:defRPr sz="4400"/>
                </a:pPr>
                <a:r>
                  <a:rPr lang="en-SG" dirty="0">
                    <a:latin typeface="Canela Text Bold"/>
                    <a:ea typeface="Canela Text Bold"/>
                    <a:cs typeface="Canela Text Bold"/>
                    <a:sym typeface="Canela Text Bold"/>
                  </a:rPr>
                  <a:t>FC+ </a:t>
                </a:r>
                <a:r>
                  <a:rPr lang="en-SG" altLang="zh-CN" dirty="0">
                    <a:latin typeface="Canela Text Bold"/>
                    <a:ea typeface="Canela Text Bold"/>
                    <a:cs typeface="Canela Text Bold"/>
                    <a:sym typeface="Canela Text Bold"/>
                  </a:rPr>
                  <a:t>first </a:t>
                </a:r>
                <a:r>
                  <a:rPr lang="en-SG" dirty="0">
                    <a:latin typeface="Canela Text Bold"/>
                    <a:ea typeface="Canela Text Bold"/>
                    <a:cs typeface="Canela Text Bold"/>
                    <a:sym typeface="Canela Text Bold"/>
                  </a:rPr>
                  <a:t>uses </a:t>
                </a:r>
                <a:r>
                  <a:rPr lang="en-SG" altLang="zh-SG" dirty="0">
                    <a:latin typeface="Canela Text Bold"/>
                    <a:ea typeface="Canela Text Bold"/>
                    <a:cs typeface="Canela Text Bold"/>
                    <a:sym typeface="Canela Text Bold"/>
                  </a:rPr>
                  <a:t>K</a:t>
                </a:r>
                <a:r>
                  <a:rPr lang="en-SG" altLang="zh-CN" dirty="0">
                    <a:latin typeface="Canela Text Bold"/>
                    <a:ea typeface="Canela Text Bold"/>
                    <a:cs typeface="Canela Text Bold"/>
                    <a:sym typeface="Canela Text Bold"/>
                  </a:rPr>
                  <a:t> up-down </a:t>
                </a:r>
                <a:r>
                  <a:rPr lang="en-SG" altLang="zh-SG" dirty="0">
                    <a:latin typeface="Canela Text Bold"/>
                    <a:ea typeface="Canela Text Bold"/>
                    <a:cs typeface="Canela Text Bold"/>
                    <a:sym typeface="Canela Text Bold"/>
                  </a:rPr>
                  <a:t>shortest paths </a:t>
                </a:r>
                <a:r>
                  <a:rPr lang="en-SG" dirty="0"/>
                  <a:t>.  As shown in the example,  we try to find 2 </a:t>
                </a:r>
                <a:r>
                  <a:rPr lang="en-US" altLang="zh-CN" dirty="0"/>
                  <a:t>up-down</a:t>
                </a:r>
                <a:r>
                  <a:rPr lang="en-SG" dirty="0"/>
                  <a:t> shortest paths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5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5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ar-AE" sz="5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SG" dirty="0"/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5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5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ar-AE" sz="5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such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</a:t>
                </a:r>
                <a:r>
                  <a:rPr lang="en-SG" altLang="zh-SG" dirty="0"/>
                  <a:t>he </a:t>
                </a:r>
                <a:r>
                  <a:rPr lang="en-SG" altLang="zh-SG" dirty="0">
                    <a:solidFill>
                      <a:schemeClr val="accent1"/>
                    </a:solidFill>
                  </a:rPr>
                  <a:t>blue path </a:t>
                </a:r>
                <a:r>
                  <a:rPr lang="en-SG" altLang="zh-SG" dirty="0"/>
                  <a:t>and </a:t>
                </a:r>
                <a:r>
                  <a:rPr lang="en-SG" altLang="zh-SG" dirty="0">
                    <a:solidFill>
                      <a:schemeClr val="accent3">
                        <a:hueOff val="571091"/>
                        <a:satOff val="15926"/>
                        <a:lumOff val="22314"/>
                      </a:schemeClr>
                    </a:solidFill>
                  </a:rPr>
                  <a:t>green path</a:t>
                </a:r>
                <a:r>
                  <a:rPr lang="en-US" altLang="zh-CN" dirty="0">
                    <a:solidFill>
                      <a:schemeClr val="accent3">
                        <a:hueOff val="571091"/>
                        <a:satOff val="15926"/>
                        <a:lumOff val="22314"/>
                      </a:schemeClr>
                    </a:solidFill>
                  </a:rPr>
                  <a:t>.</a:t>
                </a:r>
                <a:r>
                  <a:rPr lang="zh-CN" altLang="en-US" dirty="0">
                    <a:solidFill>
                      <a:schemeClr val="accent3">
                        <a:hueOff val="571091"/>
                        <a:satOff val="15926"/>
                        <a:lumOff val="22314"/>
                      </a:schemeClr>
                    </a:solidFill>
                  </a:rPr>
                  <a:t> </a:t>
                </a:r>
                <a:endParaRPr lang="en-SG" dirty="0"/>
              </a:p>
              <a:p>
                <a:pPr algn="l">
                  <a:defRPr sz="4400"/>
                </a:pPr>
                <a:endParaRPr lang="en-SG" dirty="0"/>
              </a:p>
              <a:p>
                <a:pPr algn="l">
                  <a:defRPr sz="4400">
                    <a:latin typeface="Canela Text Bold"/>
                    <a:ea typeface="Canela Text Bold"/>
                    <a:cs typeface="Canela Text Bold"/>
                    <a:sym typeface="Canela Text Bold"/>
                  </a:defRPr>
                </a:pPr>
                <a:r>
                  <a:rPr lang="en-SG" dirty="0"/>
                  <a:t>By DF-KSP, we can choose arbitrary number of paths.</a:t>
                </a:r>
                <a:r>
                  <a:rPr lang="en-SG" altLang="zh-CN" dirty="0"/>
                  <a:t> But the </a:t>
                </a:r>
                <a:r>
                  <a:rPr lang="en-SG" altLang="zh-SG" dirty="0">
                    <a:solidFill>
                      <a:schemeClr val="accent5"/>
                    </a:solidFill>
                  </a:rPr>
                  <a:t>red path</a:t>
                </a:r>
                <a:r>
                  <a:rPr lang="en-SG" altLang="zh-CN" dirty="0">
                    <a:solidFill>
                      <a:schemeClr val="accent5"/>
                    </a:solidFill>
                  </a:rPr>
                  <a:t> </a:t>
                </a:r>
                <a:r>
                  <a:rPr lang="en-SG" altLang="zh-CN" dirty="0">
                    <a:solidFill>
                      <a:schemeClr val="tx1"/>
                    </a:solidFill>
                  </a:rPr>
                  <a:t>will be discussed later!</a:t>
                </a:r>
              </a:p>
              <a:p>
                <a:pPr algn="l">
                  <a:defRPr sz="4400">
                    <a:latin typeface="Canela Text Bold"/>
                    <a:ea typeface="Canela Text Bold"/>
                    <a:cs typeface="Canela Text Bold"/>
                    <a:sym typeface="Canela Text Bold"/>
                  </a:defRPr>
                </a:pPr>
                <a:r>
                  <a:rPr lang="en-SG" altLang="zh-CN" dirty="0">
                    <a:solidFill>
                      <a:schemeClr val="tx1"/>
                    </a:solidFill>
                  </a:rPr>
                  <a:t>Some down-up paths are also allowed later. 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1" name="FC+ uses shortest paths free of deadlock.  As shown in the example,  we try to find 2 deadlock-free shortest paths from   to   .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6042" y="5670343"/>
                <a:ext cx="11508758" cy="5072030"/>
              </a:xfrm>
              <a:prstGeom prst="rect">
                <a:avLst/>
              </a:prstGeom>
              <a:blipFill>
                <a:blip r:embed="rId3"/>
                <a:stretch>
                  <a:fillRect l="-2423" t="-3250" b="-550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2" name="df-ksp.pdf" descr="df-ksp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633" y="4406267"/>
            <a:ext cx="9438090" cy="760018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AA7781C-9123-FD4F-A2FC-6352C7B9361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SG" smtClean="0"/>
              <a:t>11</a:t>
            </a:fld>
            <a:endParaRPr lang="zh-SG" altLang="en-US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From FC to FC+ (evaluation on improvement)"/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rPr dirty="0"/>
              <a:t>From FC to FC+ (</a:t>
            </a:r>
            <a:r>
              <a:rPr lang="en-US" altLang="zh-CN" dirty="0"/>
              <a:t>experiment</a:t>
            </a:r>
            <a:r>
              <a:rPr lang="zh-CN" altLang="en-US" dirty="0"/>
              <a:t> </a:t>
            </a:r>
            <a:r>
              <a:rPr lang="en-US" altLang="zh-CN" dirty="0"/>
              <a:t>setup</a:t>
            </a:r>
            <a:r>
              <a:rPr dirty="0"/>
              <a:t>)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2C73266-A0A3-9146-8408-9065E589720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SG" smtClean="0"/>
              <a:t>12</a:t>
            </a:fld>
            <a:endParaRPr lang="zh-SG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EB577E2-906F-374C-A1E7-82DA3E838EC8}"/>
              </a:ext>
            </a:extLst>
          </p:cNvPr>
          <p:cNvSpPr txBox="1"/>
          <p:nvPr/>
        </p:nvSpPr>
        <p:spPr>
          <a:xfrm>
            <a:off x="1219200" y="1425456"/>
            <a:ext cx="20796352" cy="122905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4800" dirty="0"/>
              <a:t>Some</a:t>
            </a:r>
            <a:r>
              <a:rPr lang="zh-CN" altLang="en-US" sz="4800" dirty="0"/>
              <a:t> </a:t>
            </a:r>
            <a:r>
              <a:rPr lang="en-US" altLang="zh-CN" sz="4800" dirty="0"/>
              <a:t>experiments</a:t>
            </a:r>
            <a:r>
              <a:rPr lang="zh-CN" altLang="en-US" sz="4800" dirty="0"/>
              <a:t> </a:t>
            </a:r>
            <a:r>
              <a:rPr lang="en-US" altLang="zh-CN" sz="4800" dirty="0"/>
              <a:t>based</a:t>
            </a:r>
            <a:r>
              <a:rPr lang="zh-CN" altLang="en-US" sz="4800" dirty="0"/>
              <a:t> </a:t>
            </a:r>
            <a:r>
              <a:rPr lang="en-US" altLang="zh-CN" sz="4800" dirty="0"/>
              <a:t>on</a:t>
            </a:r>
            <a:r>
              <a:rPr lang="zh-CN" altLang="en-US" sz="4800" dirty="0"/>
              <a:t> </a:t>
            </a:r>
            <a:r>
              <a:rPr lang="en-US" altLang="zh-CN" sz="4800" dirty="0"/>
              <a:t>mathematics.</a:t>
            </a:r>
          </a:p>
          <a:p>
            <a:pPr marL="685800" marR="0" indent="-68580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4800" dirty="0"/>
              <a:t>Some</a:t>
            </a:r>
            <a:r>
              <a:rPr lang="zh-CN" altLang="en-US" sz="4800" dirty="0"/>
              <a:t> </a:t>
            </a:r>
            <a:r>
              <a:rPr lang="en-US" altLang="zh-CN" sz="4800" dirty="0"/>
              <a:t>experiments</a:t>
            </a:r>
            <a:r>
              <a:rPr lang="zh-CN" altLang="en-US" sz="4800" dirty="0"/>
              <a:t> </a:t>
            </a:r>
            <a:r>
              <a:rPr lang="en-US" altLang="zh-CN" sz="4800" dirty="0"/>
              <a:t>based</a:t>
            </a:r>
            <a:r>
              <a:rPr lang="zh-CN" altLang="en-US" sz="4800" dirty="0"/>
              <a:t> </a:t>
            </a:r>
            <a:r>
              <a:rPr lang="en-US" altLang="zh-CN" sz="4800" dirty="0"/>
              <a:t>on</a:t>
            </a:r>
            <a:r>
              <a:rPr lang="zh-CN" altLang="en-US" sz="4800" dirty="0"/>
              <a:t> </a:t>
            </a:r>
            <a:r>
              <a:rPr lang="en-US" altLang="zh-CN" sz="4800" dirty="0"/>
              <a:t>HPCC</a:t>
            </a:r>
            <a:r>
              <a:rPr lang="zh-CN" altLang="en-US" sz="4800" dirty="0"/>
              <a:t> </a:t>
            </a:r>
            <a:r>
              <a:rPr lang="en-US" altLang="zh-CN" sz="4800" dirty="0"/>
              <a:t>and</a:t>
            </a:r>
            <a:r>
              <a:rPr lang="zh-CN" altLang="en-US" sz="4800" dirty="0"/>
              <a:t> </a:t>
            </a:r>
            <a:r>
              <a:rPr lang="en-US" altLang="zh-CN" sz="4800" dirty="0"/>
              <a:t>FC</a:t>
            </a:r>
            <a:r>
              <a:rPr lang="zh-CN" altLang="en-US" sz="4800" dirty="0"/>
              <a:t> </a:t>
            </a:r>
            <a:r>
              <a:rPr lang="en-US" altLang="zh-CN" sz="4800" dirty="0"/>
              <a:t>repositories</a:t>
            </a:r>
            <a:r>
              <a:rPr lang="zh-CN" altLang="en-US" sz="4800" dirty="0"/>
              <a:t> </a:t>
            </a:r>
            <a:r>
              <a:rPr lang="en-US" altLang="zh-CN" sz="4800" dirty="0"/>
              <a:t>using</a:t>
            </a:r>
            <a:r>
              <a:rPr lang="zh-CN" altLang="en-US" sz="4800" dirty="0"/>
              <a:t> </a:t>
            </a:r>
            <a:r>
              <a:rPr lang="en-US" altLang="zh-CN" sz="4800" dirty="0"/>
              <a:t>NS-3.</a:t>
            </a:r>
          </a:p>
          <a:p>
            <a:pPr marL="685800" marR="0" indent="-68580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4800" dirty="0"/>
              <a:t>500</a:t>
            </a:r>
            <a:r>
              <a:rPr lang="zh-CN" altLang="en-US" sz="4800" dirty="0"/>
              <a:t> </a:t>
            </a:r>
            <a:r>
              <a:rPr lang="en-US" altLang="zh-CN" sz="4800" dirty="0" err="1"/>
              <a:t>ToR</a:t>
            </a:r>
            <a:r>
              <a:rPr lang="zh-CN" altLang="en-US" sz="4800" dirty="0"/>
              <a:t> </a:t>
            </a:r>
            <a:r>
              <a:rPr lang="en-US" altLang="zh-CN" sz="4800" dirty="0"/>
              <a:t>switches.</a:t>
            </a:r>
            <a:r>
              <a:rPr lang="zh-CN" altLang="en-US" sz="4800" dirty="0"/>
              <a:t> </a:t>
            </a:r>
            <a:r>
              <a:rPr lang="en-US" altLang="zh-CN" sz="4800" dirty="0"/>
              <a:t>Each</a:t>
            </a:r>
            <a:r>
              <a:rPr lang="zh-CN" altLang="en-US" sz="4800" dirty="0"/>
              <a:t> </a:t>
            </a:r>
            <a:r>
              <a:rPr lang="en-US" altLang="zh-CN" sz="4800" dirty="0" err="1"/>
              <a:t>ToR</a:t>
            </a:r>
            <a:r>
              <a:rPr lang="zh-CN" altLang="en-US" sz="4800" dirty="0"/>
              <a:t> </a:t>
            </a:r>
            <a:r>
              <a:rPr lang="en-US" altLang="zh-CN" sz="4800" dirty="0"/>
              <a:t>is</a:t>
            </a:r>
            <a:r>
              <a:rPr lang="zh-CN" altLang="en-US" sz="4800" dirty="0"/>
              <a:t> </a:t>
            </a:r>
            <a:r>
              <a:rPr lang="en-US" altLang="zh-CN" sz="4800" dirty="0"/>
              <a:t>connected</a:t>
            </a:r>
            <a:r>
              <a:rPr lang="zh-CN" altLang="en-US" sz="4800" dirty="0"/>
              <a:t> </a:t>
            </a:r>
            <a:r>
              <a:rPr lang="en-US" altLang="zh-CN" sz="4800" dirty="0"/>
              <a:t>to</a:t>
            </a:r>
            <a:r>
              <a:rPr lang="zh-CN" altLang="en-US" sz="4800" dirty="0"/>
              <a:t> </a:t>
            </a:r>
            <a:r>
              <a:rPr lang="en-US" altLang="zh-CN" sz="4800" dirty="0"/>
              <a:t>18</a:t>
            </a:r>
            <a:r>
              <a:rPr lang="zh-CN" altLang="en-US" sz="4800" dirty="0"/>
              <a:t> </a:t>
            </a:r>
            <a:r>
              <a:rPr lang="en-US" altLang="zh-CN" sz="4800" dirty="0"/>
              <a:t>other</a:t>
            </a:r>
            <a:r>
              <a:rPr lang="zh-CN" altLang="en-US" sz="4800" dirty="0"/>
              <a:t> </a:t>
            </a:r>
            <a:r>
              <a:rPr lang="en-US" altLang="zh-CN" sz="4800" dirty="0"/>
              <a:t>switches</a:t>
            </a:r>
            <a:r>
              <a:rPr lang="zh-CN" altLang="en-US" sz="4800" dirty="0"/>
              <a:t> </a:t>
            </a:r>
            <a:r>
              <a:rPr lang="en-US" altLang="zh-CN" sz="4800" dirty="0"/>
              <a:t>and</a:t>
            </a:r>
            <a:r>
              <a:rPr lang="zh-CN" altLang="en-US" sz="4800" dirty="0"/>
              <a:t> </a:t>
            </a:r>
            <a:r>
              <a:rPr lang="en-US" altLang="zh-CN" sz="4800" dirty="0"/>
              <a:t>14</a:t>
            </a:r>
            <a:r>
              <a:rPr lang="zh-CN" altLang="en-US" sz="4800" dirty="0"/>
              <a:t> </a:t>
            </a:r>
            <a:r>
              <a:rPr lang="en-US" altLang="zh-CN" sz="4800" dirty="0"/>
              <a:t>servers.</a:t>
            </a:r>
            <a:r>
              <a:rPr lang="zh-CN" altLang="en-US" sz="4800" dirty="0"/>
              <a:t> </a:t>
            </a:r>
            <a:r>
              <a:rPr lang="en-US" altLang="zh-CN" sz="4800" dirty="0"/>
              <a:t>4</a:t>
            </a:r>
            <a:r>
              <a:rPr lang="zh-CN" altLang="en-US" sz="4800" dirty="0"/>
              <a:t> </a:t>
            </a:r>
            <a:r>
              <a:rPr lang="en-US" altLang="zh-CN" sz="4800" dirty="0"/>
              <a:t>virtual</a:t>
            </a:r>
            <a:r>
              <a:rPr lang="zh-CN" altLang="en-US" sz="4800" dirty="0"/>
              <a:t> </a:t>
            </a:r>
            <a:r>
              <a:rPr lang="en-US" altLang="zh-CN" sz="4800" dirty="0"/>
              <a:t>switches</a:t>
            </a:r>
            <a:r>
              <a:rPr lang="zh-CN" altLang="en-US" sz="4800" dirty="0"/>
              <a:t> </a:t>
            </a:r>
            <a:r>
              <a:rPr lang="en-US" altLang="zh-CN" sz="4800" dirty="0"/>
              <a:t>,</a:t>
            </a:r>
            <a:r>
              <a:rPr lang="zh-CN" altLang="en-US" sz="4800" dirty="0"/>
              <a:t> </a:t>
            </a:r>
            <a:r>
              <a:rPr lang="en-US" altLang="zh-CN" sz="4800" dirty="0"/>
              <a:t>10</a:t>
            </a:r>
            <a:r>
              <a:rPr lang="zh-CN" altLang="en-US" sz="4800" dirty="0"/>
              <a:t> </a:t>
            </a:r>
            <a:r>
              <a:rPr lang="en-US" altLang="zh-CN" sz="4800" dirty="0"/>
              <a:t>virtual</a:t>
            </a:r>
            <a:r>
              <a:rPr lang="zh-CN" altLang="en-US" sz="4800" dirty="0"/>
              <a:t> </a:t>
            </a:r>
            <a:r>
              <a:rPr lang="en-US" altLang="zh-CN" sz="4800" dirty="0"/>
              <a:t>layers.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800" dirty="0"/>
              <a:t>2000</a:t>
            </a:r>
            <a:r>
              <a:rPr lang="zh-CN" altLang="en-US" sz="4800" dirty="0"/>
              <a:t> </a:t>
            </a:r>
            <a:r>
              <a:rPr lang="en-US" altLang="zh-CN" sz="4800" dirty="0" err="1"/>
              <a:t>ToR</a:t>
            </a:r>
            <a:r>
              <a:rPr lang="zh-CN" altLang="en-US" sz="4800" dirty="0"/>
              <a:t> </a:t>
            </a:r>
            <a:r>
              <a:rPr lang="en-US" altLang="zh-CN" sz="4800" dirty="0"/>
              <a:t>switches.</a:t>
            </a:r>
            <a:r>
              <a:rPr lang="zh-CN" altLang="en-US" sz="4800" dirty="0"/>
              <a:t> </a:t>
            </a:r>
            <a:r>
              <a:rPr lang="en-US" altLang="zh-CN" sz="4800" dirty="0"/>
              <a:t>Each</a:t>
            </a:r>
            <a:r>
              <a:rPr lang="zh-CN" altLang="en-US" sz="4800" dirty="0"/>
              <a:t> </a:t>
            </a:r>
            <a:r>
              <a:rPr lang="en-US" altLang="zh-CN" sz="4800" dirty="0" err="1"/>
              <a:t>ToR</a:t>
            </a:r>
            <a:r>
              <a:rPr lang="zh-CN" altLang="en-US" sz="4800" dirty="0"/>
              <a:t> </a:t>
            </a:r>
            <a:r>
              <a:rPr lang="en-US" altLang="zh-CN" sz="4800" dirty="0"/>
              <a:t>is</a:t>
            </a:r>
            <a:r>
              <a:rPr lang="zh-CN" altLang="en-US" sz="4800" dirty="0"/>
              <a:t> </a:t>
            </a:r>
            <a:r>
              <a:rPr lang="en-US" altLang="zh-CN" sz="4800" dirty="0"/>
              <a:t>connected</a:t>
            </a:r>
            <a:r>
              <a:rPr lang="zh-CN" altLang="en-US" sz="4800" dirty="0"/>
              <a:t> </a:t>
            </a:r>
            <a:r>
              <a:rPr lang="en-US" altLang="zh-CN" sz="4800" dirty="0"/>
              <a:t>to</a:t>
            </a:r>
            <a:r>
              <a:rPr lang="zh-CN" altLang="en-US" sz="4800" dirty="0"/>
              <a:t> </a:t>
            </a:r>
            <a:r>
              <a:rPr lang="en-US" altLang="zh-CN" sz="4800" dirty="0"/>
              <a:t>22</a:t>
            </a:r>
            <a:r>
              <a:rPr lang="zh-CN" altLang="en-US" sz="4800" dirty="0"/>
              <a:t> </a:t>
            </a:r>
            <a:r>
              <a:rPr lang="en-US" altLang="zh-CN" sz="4800" dirty="0"/>
              <a:t>other</a:t>
            </a:r>
            <a:r>
              <a:rPr lang="zh-CN" altLang="en-US" sz="4800" dirty="0"/>
              <a:t> </a:t>
            </a:r>
            <a:r>
              <a:rPr lang="en-US" altLang="zh-CN" sz="4800" dirty="0"/>
              <a:t>switches</a:t>
            </a:r>
            <a:r>
              <a:rPr lang="zh-CN" altLang="en-US" sz="4800" dirty="0"/>
              <a:t> </a:t>
            </a:r>
            <a:r>
              <a:rPr lang="en-US" altLang="zh-CN" sz="4800" dirty="0"/>
              <a:t>and</a:t>
            </a:r>
            <a:r>
              <a:rPr lang="zh-CN" altLang="en-US" sz="4800" dirty="0"/>
              <a:t> </a:t>
            </a:r>
            <a:r>
              <a:rPr lang="en-US" altLang="zh-CN" sz="4800" dirty="0"/>
              <a:t>10</a:t>
            </a:r>
            <a:r>
              <a:rPr lang="zh-CN" altLang="en-US" sz="4800" dirty="0"/>
              <a:t> </a:t>
            </a:r>
            <a:r>
              <a:rPr lang="en-US" altLang="zh-CN" sz="4800" dirty="0"/>
              <a:t>servers.</a:t>
            </a:r>
            <a:r>
              <a:rPr lang="zh-CN" altLang="en-US" sz="4800" dirty="0"/>
              <a:t> </a:t>
            </a:r>
            <a:r>
              <a:rPr lang="en-US" altLang="zh-CN" sz="4800" dirty="0"/>
              <a:t>4</a:t>
            </a:r>
            <a:r>
              <a:rPr lang="zh-CN" altLang="en-US" sz="4800" dirty="0"/>
              <a:t> </a:t>
            </a:r>
            <a:r>
              <a:rPr lang="en-US" altLang="zh-CN" sz="4800" dirty="0"/>
              <a:t>virtual</a:t>
            </a:r>
            <a:r>
              <a:rPr lang="zh-CN" altLang="en-US" sz="4800" dirty="0"/>
              <a:t> </a:t>
            </a:r>
            <a:r>
              <a:rPr lang="en-US" altLang="zh-CN" sz="4800" dirty="0"/>
              <a:t>switches</a:t>
            </a:r>
            <a:r>
              <a:rPr lang="zh-CN" altLang="en-US" sz="4800" dirty="0"/>
              <a:t> </a:t>
            </a:r>
            <a:r>
              <a:rPr lang="en-US" altLang="zh-CN" sz="4800" dirty="0"/>
              <a:t>,</a:t>
            </a:r>
            <a:r>
              <a:rPr lang="zh-CN" altLang="en-US" sz="4800" dirty="0"/>
              <a:t> </a:t>
            </a:r>
            <a:r>
              <a:rPr lang="en-US" altLang="zh-CN" sz="4800" dirty="0"/>
              <a:t>12</a:t>
            </a:r>
            <a:r>
              <a:rPr lang="zh-CN" altLang="en-US" sz="4800" dirty="0"/>
              <a:t> </a:t>
            </a:r>
            <a:r>
              <a:rPr lang="en-US" altLang="zh-CN" sz="4800" dirty="0"/>
              <a:t>virtual</a:t>
            </a:r>
            <a:r>
              <a:rPr lang="zh-CN" altLang="en-US" sz="4800" dirty="0"/>
              <a:t> </a:t>
            </a:r>
            <a:r>
              <a:rPr lang="en-US" altLang="zh-CN" sz="4800" dirty="0"/>
              <a:t>layers.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800" dirty="0"/>
              <a:t>Port</a:t>
            </a:r>
            <a:r>
              <a:rPr lang="zh-CN" altLang="en-US" sz="4800" dirty="0"/>
              <a:t> </a:t>
            </a:r>
            <a:r>
              <a:rPr lang="en-US" altLang="zh-CN" sz="4800" dirty="0"/>
              <a:t>rate</a:t>
            </a:r>
            <a:r>
              <a:rPr lang="zh-CN" altLang="en-US" sz="4800" dirty="0"/>
              <a:t> </a:t>
            </a:r>
            <a:r>
              <a:rPr lang="en-US" altLang="zh-CN" sz="4800" dirty="0"/>
              <a:t>:</a:t>
            </a:r>
            <a:r>
              <a:rPr lang="zh-CN" altLang="en-US" sz="4800" dirty="0"/>
              <a:t> </a:t>
            </a:r>
            <a:r>
              <a:rPr lang="en-US" altLang="zh-CN" sz="4800" dirty="0"/>
              <a:t>25Gb/s;</a:t>
            </a:r>
            <a:r>
              <a:rPr lang="zh-CN" altLang="en-US" sz="4800" dirty="0"/>
              <a:t> </a:t>
            </a:r>
            <a:r>
              <a:rPr lang="en-US" altLang="zh-CN" sz="4800" dirty="0"/>
              <a:t>enable</a:t>
            </a:r>
            <a:r>
              <a:rPr lang="zh-CN" altLang="en-US" sz="4800" dirty="0"/>
              <a:t> </a:t>
            </a:r>
            <a:r>
              <a:rPr lang="en-US" altLang="zh-CN" sz="4800" dirty="0"/>
              <a:t>DCQCN.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4800" dirty="0"/>
              <a:t>3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types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of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traffic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patterns.</a:t>
            </a:r>
          </a:p>
          <a:p>
            <a:pPr marL="1085850" lvl="8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4800" dirty="0"/>
              <a:t> </a:t>
            </a:r>
            <a:r>
              <a:rPr kumimoji="1" lang="en-US" altLang="zh-CN" sz="4800" dirty="0"/>
              <a:t>All-to-all.</a:t>
            </a:r>
          </a:p>
          <a:p>
            <a:pPr marL="1085850" lvl="8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4800" dirty="0"/>
              <a:t> </a:t>
            </a:r>
            <a:r>
              <a:rPr kumimoji="1" lang="en-US" altLang="zh-CN" sz="4800" dirty="0"/>
              <a:t>Uniform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random.</a:t>
            </a:r>
          </a:p>
          <a:p>
            <a:pPr marL="1085850" lvl="8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4800" dirty="0"/>
              <a:t> </a:t>
            </a:r>
            <a:r>
              <a:rPr kumimoji="1" lang="en-US" altLang="zh-CN" sz="4800" dirty="0"/>
              <a:t>Near-worst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case.</a:t>
            </a:r>
          </a:p>
        </p:txBody>
      </p:sp>
      <p:pic>
        <p:nvPicPr>
          <p:cNvPr id="10" name="Picture 4" descr="ns-3 | a discrete-event network simulator for internet systems">
            <a:extLst>
              <a:ext uri="{FF2B5EF4-FFF2-40B4-BE49-F238E27FC236}">
                <a16:creationId xmlns:a16="http://schemas.microsoft.com/office/drawing/2014/main" id="{BAE87C20-7659-184B-BA4E-36570525B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2800" y="2749543"/>
            <a:ext cx="4226315" cy="80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From FC to FC+ (evaluation on improvement)"/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rPr dirty="0"/>
              <a:t>From FC to FC+ (evaluation on </a:t>
            </a:r>
            <a:r>
              <a:rPr lang="en-US" altLang="zh-CN" dirty="0"/>
              <a:t>throughput</a:t>
            </a:r>
            <a:r>
              <a:rPr dirty="0"/>
              <a:t>)</a:t>
            </a:r>
          </a:p>
        </p:txBody>
      </p:sp>
      <p:pic>
        <p:nvPicPr>
          <p:cNvPr id="258" name="throughput-worst-d32-3.pdf" descr="throughput-worst-d32-3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9517" y="4032995"/>
            <a:ext cx="11649157" cy="5650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throughput-ur-d32-3.pdf" descr="throughput-ur-d32-3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92" y="4111364"/>
            <a:ext cx="11325996" cy="5493273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Uniform random traffic pattern"/>
          <p:cNvSpPr txBox="1"/>
          <p:nvPr/>
        </p:nvSpPr>
        <p:spPr>
          <a:xfrm>
            <a:off x="2416252" y="9508336"/>
            <a:ext cx="8302524" cy="896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t>Uniform random traffic pattern</a:t>
            </a:r>
          </a:p>
        </p:txBody>
      </p:sp>
      <p:sp>
        <p:nvSpPr>
          <p:cNvPr id="261" name="Near-worst case traffic pattern"/>
          <p:cNvSpPr txBox="1"/>
          <p:nvPr/>
        </p:nvSpPr>
        <p:spPr>
          <a:xfrm>
            <a:off x="14120519" y="9508336"/>
            <a:ext cx="8048093" cy="896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t>Near-worst case traffic pattern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FC+ ( ) means FC+ uses   lossless priority and use   paths"/>
              <p:cNvSpPr txBox="1"/>
              <p:nvPr/>
            </p:nvSpPr>
            <p:spPr>
              <a:xfrm>
                <a:off x="2933182" y="10454306"/>
                <a:ext cx="17978764" cy="109255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>
                  <a:defRPr sz="4400">
                    <a:latin typeface="Canela Text Bold"/>
                    <a:ea typeface="Canela Text Bold"/>
                    <a:cs typeface="Canela Text Bold"/>
                    <a:sym typeface="Canela Text Bold"/>
                  </a:defRPr>
                </a:pPr>
                <a:r>
                  <a:rPr dirty="0"/>
                  <a:t>FC+ (</a:t>
                </a:r>
                <a14:m>
                  <m:oMath xmlns:m="http://schemas.openxmlformats.org/officeDocument/2006/math">
                    <m:r>
                      <a:rPr sz="5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sz="5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sz="5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−32</m:t>
                    </m:r>
                  </m:oMath>
                </a14:m>
                <a:r>
                  <a:rPr dirty="0"/>
                  <a:t>) means FC+ uses </a:t>
                </a:r>
                <a14:m>
                  <m:oMath xmlns:m="http://schemas.openxmlformats.org/officeDocument/2006/math">
                    <m:r>
                      <a:rPr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dirty="0"/>
                  <a:t> lossless priority and use </a:t>
                </a:r>
                <a14:m>
                  <m:oMath xmlns:m="http://schemas.openxmlformats.org/officeDocument/2006/math">
                    <m:r>
                      <a:rPr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dirty="0"/>
                  <a:t> paths </a:t>
                </a:r>
              </a:p>
            </p:txBody>
          </p:sp>
        </mc:Choice>
        <mc:Fallback xmlns="">
          <p:sp>
            <p:nvSpPr>
              <p:cNvPr id="262" name="FC+ ( ) means FC+ uses   lossless priority and use   paths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182" y="10454306"/>
                <a:ext cx="17978764" cy="1092559"/>
              </a:xfrm>
              <a:prstGeom prst="rect">
                <a:avLst/>
              </a:prstGeom>
              <a:blipFill>
                <a:blip r:embed="rId5"/>
                <a:stretch>
                  <a:fillRect b="-1264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3" name="FC+ still has a small gap compared to KSP, how to reduce the gap ???"/>
          <p:cNvSpPr txBox="1"/>
          <p:nvPr/>
        </p:nvSpPr>
        <p:spPr>
          <a:xfrm>
            <a:off x="2141841" y="11976185"/>
            <a:ext cx="19561445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chemeClr val="accent5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rPr dirty="0"/>
              <a:t>FC+ still has a small gap compared to </a:t>
            </a:r>
            <a:r>
              <a:rPr lang="en-US" altLang="zh-CN" dirty="0"/>
              <a:t>ideal</a:t>
            </a:r>
            <a:r>
              <a:rPr lang="zh-CN" altLang="en-US" dirty="0"/>
              <a:t> </a:t>
            </a:r>
            <a:r>
              <a:rPr dirty="0"/>
              <a:t>KSP, how to reduce the gap ??? 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2C73266-A0A3-9146-8408-9065E589720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SG" smtClean="0"/>
              <a:t>13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371031847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From FC to FC+"/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rPr dirty="0"/>
              <a:t>From FC to FC+</a:t>
            </a:r>
          </a:p>
        </p:txBody>
      </p:sp>
      <p:sp>
        <p:nvSpPr>
          <p:cNvPr id="269" name="Introduce a 2nd Lossless Priority"/>
          <p:cNvSpPr txBox="1"/>
          <p:nvPr/>
        </p:nvSpPr>
        <p:spPr>
          <a:xfrm>
            <a:off x="1219200" y="1400393"/>
            <a:ext cx="21945602" cy="2547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defTabSz="742950">
              <a:lnSpc>
                <a:spcPct val="100000"/>
              </a:lnSpc>
              <a:defRPr sz="7200" spc="-72">
                <a:solidFill>
                  <a:schemeClr val="accent5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>
              <a:lnSpc>
                <a:spcPct val="170000"/>
              </a:lnSpc>
            </a:pPr>
            <a:r>
              <a:rPr sz="5000" dirty="0"/>
              <a:t>Introduce </a:t>
            </a:r>
            <a:r>
              <a:rPr lang="en-US" altLang="zh-CN" sz="5000" dirty="0"/>
              <a:t>2</a:t>
            </a:r>
            <a:r>
              <a:rPr sz="5000" dirty="0"/>
              <a:t> Lossless Priority</a:t>
            </a:r>
            <a:r>
              <a:rPr lang="zh-CN" altLang="en-US" sz="5000" dirty="0"/>
              <a:t> </a:t>
            </a:r>
            <a:r>
              <a:rPr lang="en-US" altLang="zh-CN" sz="5000" dirty="0"/>
              <a:t>Queue</a:t>
            </a:r>
            <a:r>
              <a:rPr lang="zh-CN" altLang="en-US" sz="5000" dirty="0"/>
              <a:t> </a:t>
            </a:r>
            <a:r>
              <a:rPr lang="en-US" altLang="zh-CN" sz="5000" dirty="0"/>
              <a:t>(LPQ)</a:t>
            </a:r>
            <a:r>
              <a:rPr lang="zh-CN" altLang="en-US" sz="5000" dirty="0"/>
              <a:t> </a:t>
            </a:r>
            <a:r>
              <a:rPr lang="en-US" altLang="zh-CN" sz="5000" dirty="0"/>
              <a:t>compared</a:t>
            </a:r>
            <a:r>
              <a:rPr lang="zh-CN" altLang="en-US" sz="5000" dirty="0"/>
              <a:t> </a:t>
            </a:r>
            <a:r>
              <a:rPr lang="en-US" altLang="zh-CN" sz="5000" dirty="0"/>
              <a:t>to</a:t>
            </a:r>
            <a:r>
              <a:rPr lang="zh-CN" altLang="en-US" sz="5000" dirty="0"/>
              <a:t> </a:t>
            </a:r>
            <a:r>
              <a:rPr lang="en-US" altLang="zh-CN" sz="5000" dirty="0"/>
              <a:t>FC</a:t>
            </a:r>
          </a:p>
          <a:p>
            <a:pPr>
              <a:lnSpc>
                <a:spcPct val="170000"/>
              </a:lnSpc>
            </a:pPr>
            <a:r>
              <a:rPr lang="en-US" altLang="zh-CN" sz="5000" dirty="0"/>
              <a:t>Reduce</a:t>
            </a:r>
            <a:r>
              <a:rPr lang="zh-CN" altLang="en-US" sz="5000" dirty="0"/>
              <a:t> </a:t>
            </a:r>
            <a:r>
              <a:rPr lang="en-US" altLang="zh-CN" sz="5000" dirty="0"/>
              <a:t>LPQ</a:t>
            </a:r>
            <a:r>
              <a:rPr lang="zh-CN" altLang="en-US" sz="5000" dirty="0"/>
              <a:t> </a:t>
            </a:r>
            <a:r>
              <a:rPr lang="en-US" altLang="zh-CN" sz="5000" dirty="0"/>
              <a:t>from</a:t>
            </a:r>
            <a:r>
              <a:rPr lang="zh-CN" altLang="en-US" sz="5000" dirty="0"/>
              <a:t> </a:t>
            </a:r>
            <a:r>
              <a:rPr lang="en-US" altLang="zh-CN" sz="5000" dirty="0"/>
              <a:t>x</a:t>
            </a:r>
            <a:r>
              <a:rPr lang="zh-CN" altLang="en-US" sz="5000" dirty="0"/>
              <a:t> </a:t>
            </a:r>
            <a:r>
              <a:rPr lang="en-US" altLang="zh-CN" sz="5000" dirty="0"/>
              <a:t>to</a:t>
            </a:r>
            <a:r>
              <a:rPr lang="zh-CN" altLang="en-US" sz="5000" dirty="0"/>
              <a:t> </a:t>
            </a:r>
            <a:r>
              <a:rPr lang="en-US" altLang="zh-CN" sz="5000" dirty="0"/>
              <a:t>2</a:t>
            </a:r>
            <a:r>
              <a:rPr lang="zh-CN" altLang="en-US" sz="5000" dirty="0"/>
              <a:t> </a:t>
            </a:r>
            <a:r>
              <a:rPr lang="en-US" altLang="zh-CN" sz="5000" dirty="0"/>
              <a:t>compared</a:t>
            </a:r>
            <a:r>
              <a:rPr lang="zh-CN" altLang="en-US" sz="5000" dirty="0"/>
              <a:t> </a:t>
            </a:r>
            <a:r>
              <a:rPr lang="en-US" altLang="zh-CN" sz="5000" dirty="0"/>
              <a:t>to</a:t>
            </a:r>
            <a:r>
              <a:rPr lang="zh-CN" altLang="en-US" sz="5000" dirty="0"/>
              <a:t> </a:t>
            </a:r>
            <a:r>
              <a:rPr lang="en-US" altLang="zh-CN" sz="5000" dirty="0"/>
              <a:t>others</a:t>
            </a:r>
            <a:r>
              <a:rPr lang="zh-CN" altLang="en-US" sz="5000" dirty="0"/>
              <a:t> </a:t>
            </a:r>
            <a:r>
              <a:rPr lang="en-US" altLang="zh-CN" sz="5000" dirty="0"/>
              <a:t>[1]</a:t>
            </a:r>
            <a:endParaRPr sz="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What happen if we use 2nd lossless priority?…"/>
              <p:cNvSpPr txBox="1"/>
              <p:nvPr/>
            </p:nvSpPr>
            <p:spPr>
              <a:xfrm>
                <a:off x="11776557" y="3947478"/>
                <a:ext cx="11877392" cy="816172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>
                <a:spAutoFit/>
              </a:bodyPr>
              <a:lstStyle/>
              <a:p>
                <a:pPr algn="l">
                  <a:defRPr sz="4100">
                    <a:latin typeface="Canela Text Bold"/>
                    <a:ea typeface="Canela Text Bold"/>
                    <a:cs typeface="Canela Text Bold"/>
                    <a:sym typeface="Canela Text Bold"/>
                  </a:defRPr>
                </a:pPr>
                <a:r>
                  <a:rPr lang="en-US" altLang="zh-CN" dirty="0"/>
                  <a:t>More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LPQ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-&gt;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more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paths,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but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challenging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constrained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buffer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space.</a:t>
                </a:r>
                <a:endParaRPr lang="en-US" dirty="0"/>
              </a:p>
              <a:p>
                <a:pPr algn="l">
                  <a:defRPr sz="4100"/>
                </a:pPr>
                <a:endParaRPr dirty="0"/>
              </a:p>
              <a:p>
                <a:pPr algn="l">
                  <a:defRPr sz="4100"/>
                </a:pPr>
                <a:r>
                  <a:rPr dirty="0"/>
                  <a:t>For the </a:t>
                </a:r>
                <a:r>
                  <a:rPr dirty="0">
                    <a:solidFill>
                      <a:schemeClr val="accent5"/>
                    </a:solidFill>
                  </a:rPr>
                  <a:t>red path</a:t>
                </a:r>
                <a:r>
                  <a:rPr dirty="0"/>
                  <a:t>, we </a:t>
                </a:r>
                <a:r>
                  <a:rPr lang="en-US" altLang="zh-CN" dirty="0"/>
                  <a:t>change</a:t>
                </a:r>
                <a:r>
                  <a:rPr dirty="0"/>
                  <a:t> the lossless priority from 1 to 2 when down-up condition happens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dirty="0"/>
                  <a:t>. </a:t>
                </a:r>
                <a:endParaRPr lang="en-US" dirty="0"/>
              </a:p>
              <a:p>
                <a:pPr algn="l">
                  <a:defRPr sz="4100"/>
                </a:pPr>
                <a:endParaRPr dirty="0"/>
              </a:p>
              <a:p>
                <a:pPr algn="l">
                  <a:defRPr sz="4100">
                    <a:latin typeface="Canela Text Bold"/>
                    <a:ea typeface="Canela Text Bold"/>
                    <a:cs typeface="Canela Text Bold"/>
                    <a:sym typeface="Canela Text Bold"/>
                  </a:defRPr>
                </a:pPr>
                <a:r>
                  <a:rPr lang="en-SG" altLang="zh-SG" b="0" i="0" dirty="0">
                    <a:solidFill>
                      <a:srgbClr val="000000"/>
                    </a:solidFill>
                    <a:effectLst/>
                    <a:latin typeface="-apple-system"/>
                  </a:rPr>
                  <a:t>The benefit of using </a:t>
                </a:r>
                <a:r>
                  <a:rPr lang="en-US" altLang="zh-CN" b="0" i="0" dirty="0">
                    <a:solidFill>
                      <a:srgbClr val="000000"/>
                    </a:solidFill>
                    <a:effectLst/>
                    <a:latin typeface="-apple-system"/>
                  </a:rPr>
                  <a:t>2</a:t>
                </a:r>
                <a:r>
                  <a:rPr lang="en-SG" altLang="zh-SG" b="0" i="0" dirty="0">
                    <a:solidFill>
                      <a:srgbClr val="000000"/>
                    </a:solidFill>
                    <a:effectLst/>
                    <a:latin typeface="-apple-system"/>
                  </a:rPr>
                  <a:t> lossless priorities is that more short paths can be utilized, leading to improved performance.</a:t>
                </a:r>
              </a:p>
              <a:p>
                <a:pPr algn="l">
                  <a:defRPr sz="4100">
                    <a:latin typeface="Canela Text Bold"/>
                    <a:ea typeface="Canela Text Bold"/>
                    <a:cs typeface="Canela Text Bold"/>
                    <a:sym typeface="Canela Text Bold"/>
                  </a:defRPr>
                </a:pPr>
                <a:endParaRPr lang="en-US" dirty="0"/>
              </a:p>
              <a:p>
                <a:pPr algn="l">
                  <a:defRPr sz="4100">
                    <a:latin typeface="Canela Text Bold"/>
                    <a:ea typeface="Canela Text Bold"/>
                    <a:cs typeface="Canela Text Bold"/>
                    <a:sym typeface="Canela Text Bold"/>
                  </a:defRPr>
                </a:pPr>
                <a:r>
                  <a:rPr lang="en-US" altLang="zh-SG" dirty="0"/>
                  <a:t>Guarantee</a:t>
                </a:r>
                <a:r>
                  <a:rPr lang="zh-SG" altLang="en-US" dirty="0"/>
                  <a:t> </a:t>
                </a:r>
                <a:r>
                  <a:rPr lang="en-US" altLang="zh-SG" dirty="0"/>
                  <a:t>deadlock-free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because:</a:t>
                </a:r>
              </a:p>
              <a:p>
                <a:pPr marL="571500" lvl="1" indent="-571500" algn="l">
                  <a:buFont typeface="Arial" panose="020B0604020202020204" pitchFamily="34" charset="0"/>
                  <a:buChar char="•"/>
                  <a:defRPr sz="4100">
                    <a:latin typeface="Canela Text Bold"/>
                    <a:ea typeface="Canela Text Bold"/>
                    <a:cs typeface="Canela Text Bold"/>
                    <a:sym typeface="Canela Text Bold"/>
                  </a:defRPr>
                </a:pPr>
                <a:r>
                  <a:rPr lang="en-US" altLang="zh-CN" dirty="0"/>
                  <a:t>2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lossless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priority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FC+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isolates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down-up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path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two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up-down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paths.</a:t>
                </a:r>
                <a:r>
                  <a:rPr lang="zh-CN" altLang="en-US" dirty="0"/>
                  <a:t> </a:t>
                </a:r>
                <a:r>
                  <a:rPr lang="en-SG" altLang="zh-SG" b="0" i="0" dirty="0">
                    <a:solidFill>
                      <a:srgbClr val="000000"/>
                    </a:solidFill>
                    <a:effectLst/>
                    <a:latin typeface="-apple-system"/>
                  </a:rPr>
                  <a:t>This prevents PFC from causing CBD loops.</a:t>
                </a:r>
                <a:endParaRPr lang="en-US" altLang="zh-SG" dirty="0"/>
              </a:p>
            </p:txBody>
          </p:sp>
        </mc:Choice>
        <mc:Fallback xmlns="">
          <p:sp>
            <p:nvSpPr>
              <p:cNvPr id="270" name="What happen if we use 2nd lossless priority?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6557" y="3947478"/>
                <a:ext cx="11877392" cy="8161721"/>
              </a:xfrm>
              <a:prstGeom prst="rect">
                <a:avLst/>
              </a:prstGeom>
              <a:blipFill>
                <a:blip r:embed="rId3"/>
                <a:stretch>
                  <a:fillRect l="-2244" t="-1711" r="-2350" b="-279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1" name="df-ksp.pdf" descr="df-ksp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297" y="4333251"/>
            <a:ext cx="9730677" cy="783579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7960B13-0F6F-764E-91A0-6A00465BCC3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SG" smtClean="0"/>
              <a:t>14</a:t>
            </a:fld>
            <a:endParaRPr lang="zh-SG" altLang="en-US"/>
          </a:p>
        </p:txBody>
      </p:sp>
      <p:sp>
        <p:nvSpPr>
          <p:cNvPr id="7" name="Shizhen Zhao, Qizhou Zhang, Peirui Cao, Xiao Zhang, Xinbing Wang, Chenghu Zhou, &quot;Flattened Clos: Designing High-performance Deadlock-free Expander Data Center Networks Using Graph Contraction,&quot; in NSDI, Boston, MA, USA, April, 2023.">
            <a:extLst>
              <a:ext uri="{FF2B5EF4-FFF2-40B4-BE49-F238E27FC236}">
                <a16:creationId xmlns:a16="http://schemas.microsoft.com/office/drawing/2014/main" id="{A977521C-5BDA-3543-8DA9-36F3723F6F7F}"/>
              </a:ext>
            </a:extLst>
          </p:cNvPr>
          <p:cNvSpPr txBox="1"/>
          <p:nvPr/>
        </p:nvSpPr>
        <p:spPr>
          <a:xfrm>
            <a:off x="1540342" y="12100738"/>
            <a:ext cx="21774830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00000"/>
              </a:lnSpc>
              <a:defRPr sz="3600">
                <a:solidFill>
                  <a:srgbClr val="0000E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CN" dirty="0">
                <a:solidFill>
                  <a:srgbClr val="000000"/>
                </a:solidFill>
              </a:rPr>
              <a:t>[1]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SG" dirty="0" err="1">
                <a:solidFill>
                  <a:srgbClr val="000000"/>
                </a:solidFill>
              </a:rPr>
              <a:t>Shuihai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Hu</a:t>
            </a:r>
            <a:r>
              <a:rPr lang="en-SG" dirty="0">
                <a:solidFill>
                  <a:srgbClr val="000000"/>
                </a:solidFill>
              </a:rPr>
              <a:t>, </a:t>
            </a:r>
            <a:r>
              <a:rPr lang="en-SG" dirty="0" err="1">
                <a:solidFill>
                  <a:srgbClr val="000000"/>
                </a:solidFill>
              </a:rPr>
              <a:t>Yibo</a:t>
            </a:r>
            <a:r>
              <a:rPr lang="en-SG" dirty="0">
                <a:solidFill>
                  <a:srgbClr val="000000"/>
                </a:solidFill>
              </a:rPr>
              <a:t> Zhu, Peng Cheng, Chuanxiong Guo, </a:t>
            </a:r>
            <a:r>
              <a:rPr lang="en-SG" dirty="0" err="1">
                <a:solidFill>
                  <a:srgbClr val="000000"/>
                </a:solidFill>
              </a:rPr>
              <a:t>Kun</a:t>
            </a:r>
            <a:r>
              <a:rPr lang="en-SG" dirty="0">
                <a:solidFill>
                  <a:srgbClr val="000000"/>
                </a:solidFill>
              </a:rPr>
              <a:t> Tan, Jitendra </a:t>
            </a:r>
            <a:r>
              <a:rPr lang="en-SG" dirty="0" err="1">
                <a:solidFill>
                  <a:srgbClr val="000000"/>
                </a:solidFill>
              </a:rPr>
              <a:t>Padhye</a:t>
            </a:r>
            <a:r>
              <a:rPr lang="en-SG" dirty="0">
                <a:solidFill>
                  <a:srgbClr val="000000"/>
                </a:solidFill>
              </a:rPr>
              <a:t>, and Kai Chen, </a:t>
            </a:r>
            <a:r>
              <a:rPr lang="en-SG" u="sng" dirty="0">
                <a:hlinkClick r:id="rId5"/>
              </a:rPr>
              <a:t>"</a:t>
            </a:r>
            <a:r>
              <a:rPr lang="en-SG" altLang="zh-SG" sz="3600" u="sng" dirty="0">
                <a:solidFill>
                  <a:srgbClr val="0000EE"/>
                </a:solidFill>
                <a:latin typeface="Times New Roman"/>
                <a:cs typeface="Times New Roman"/>
              </a:rPr>
              <a:t>Tagger: Practical PFC deadlock prevention in data </a:t>
            </a:r>
            <a:r>
              <a:rPr lang="en-SG" altLang="zh-SG" sz="3600" u="sng" dirty="0" err="1">
                <a:solidFill>
                  <a:srgbClr val="0000EE"/>
                </a:solidFill>
                <a:latin typeface="Times New Roman"/>
                <a:cs typeface="Times New Roman"/>
              </a:rPr>
              <a:t>center</a:t>
            </a:r>
            <a:r>
              <a:rPr lang="en-SG" altLang="zh-SG" sz="3600" u="sng" dirty="0">
                <a:solidFill>
                  <a:srgbClr val="0000EE"/>
                </a:solidFill>
                <a:latin typeface="Times New Roman"/>
                <a:cs typeface="Times New Roman"/>
              </a:rPr>
              <a:t> networks</a:t>
            </a:r>
            <a:r>
              <a:rPr lang="en-SG" u="sng" dirty="0">
                <a:hlinkClick r:id="rId5"/>
              </a:rPr>
              <a:t>,"</a:t>
            </a:r>
            <a:r>
              <a:rPr lang="en-SG" dirty="0">
                <a:solidFill>
                  <a:srgbClr val="000000"/>
                </a:solidFill>
              </a:rPr>
              <a:t> in </a:t>
            </a:r>
            <a:r>
              <a:rPr lang="en-US" altLang="zh-CN" b="1" dirty="0" err="1">
                <a:solidFill>
                  <a:srgbClr val="000000"/>
                </a:solidFill>
              </a:rPr>
              <a:t>CoNEXT</a:t>
            </a:r>
            <a:r>
              <a:rPr lang="en-SG" dirty="0">
                <a:solidFill>
                  <a:srgbClr val="000000"/>
                </a:solidFill>
              </a:rPr>
              <a:t>, 20</a:t>
            </a:r>
            <a:r>
              <a:rPr lang="en-US" altLang="zh-CN" dirty="0">
                <a:solidFill>
                  <a:srgbClr val="000000"/>
                </a:solidFill>
              </a:rPr>
              <a:t>17</a:t>
            </a:r>
            <a:r>
              <a:rPr lang="en-SG" dirty="0">
                <a:solidFill>
                  <a:srgbClr val="000000"/>
                </a:solidFill>
              </a:rPr>
              <a:t>.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FC+ (Flattened Clos Plus)"/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FC+ (Flattened Clos Plus)</a:t>
            </a:r>
          </a:p>
        </p:txBody>
      </p:sp>
      <p:sp>
        <p:nvSpPr>
          <p:cNvPr id="277" name="Evaluation"/>
          <p:cNvSpPr txBox="1"/>
          <p:nvPr/>
        </p:nvSpPr>
        <p:spPr>
          <a:xfrm>
            <a:off x="5294273" y="1122261"/>
            <a:ext cx="21945603" cy="1356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defTabSz="742950">
              <a:lnSpc>
                <a:spcPct val="100000"/>
              </a:lnSpc>
              <a:defRPr sz="7200" spc="-72">
                <a:solidFill>
                  <a:schemeClr val="accent5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Evaluation</a:t>
            </a:r>
          </a:p>
        </p:txBody>
      </p:sp>
      <p:pic>
        <p:nvPicPr>
          <p:cNvPr id="278" name="throughput-ur-d32.pdf" descr="throughput-ur-d32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354" y="3018140"/>
            <a:ext cx="11800187" cy="5723262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Uniform Random traffic pattern"/>
          <p:cNvSpPr txBox="1"/>
          <p:nvPr/>
        </p:nvSpPr>
        <p:spPr>
          <a:xfrm>
            <a:off x="2024724" y="8369988"/>
            <a:ext cx="8459344" cy="896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t>Uniform Random traffic pattern</a:t>
            </a:r>
          </a:p>
        </p:txBody>
      </p:sp>
      <p:pic>
        <p:nvPicPr>
          <p:cNvPr id="280" name="throughput-worst-d32.pdf" descr="throughput-worst-d32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7530" y="2917779"/>
            <a:ext cx="11800188" cy="5723263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Near-worst traffic pattern"/>
          <p:cNvSpPr txBox="1"/>
          <p:nvPr/>
        </p:nvSpPr>
        <p:spPr>
          <a:xfrm>
            <a:off x="15462208" y="8369988"/>
            <a:ext cx="6798870" cy="896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rPr dirty="0"/>
              <a:t>Near-worst traffic pattern</a:t>
            </a:r>
          </a:p>
        </p:txBody>
      </p:sp>
      <p:sp>
        <p:nvSpPr>
          <p:cNvPr id="282" name="FC+ ( )  overlaps with KSP-…"/>
          <p:cNvSpPr txBox="1"/>
          <p:nvPr/>
        </p:nvSpPr>
        <p:spPr>
          <a:xfrm>
            <a:off x="731520" y="9371568"/>
            <a:ext cx="23652480" cy="287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50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lang="en-SG" altLang="zh-SG" sz="5000" dirty="0"/>
              <a:t>FC+ </a:t>
            </a:r>
            <a:r>
              <a:rPr lang="en-US" altLang="zh-CN" sz="5000" dirty="0"/>
              <a:t>with</a:t>
            </a:r>
            <a:r>
              <a:rPr lang="zh-CN" altLang="en-US" sz="5000" dirty="0"/>
              <a:t> </a:t>
            </a:r>
            <a:r>
              <a:rPr lang="en-US" altLang="zh-CN" sz="5000" dirty="0"/>
              <a:t>2LPQ</a:t>
            </a:r>
            <a:r>
              <a:rPr lang="zh-CN" altLang="en-US" sz="5000" dirty="0"/>
              <a:t> </a:t>
            </a:r>
            <a:r>
              <a:rPr sz="5000" dirty="0"/>
              <a:t>achieve</a:t>
            </a:r>
            <a:r>
              <a:rPr lang="en-US" altLang="zh-CN" sz="5000" dirty="0"/>
              <a:t>s</a:t>
            </a:r>
            <a:r>
              <a:rPr sz="5000" dirty="0"/>
              <a:t> </a:t>
            </a:r>
            <a:r>
              <a:rPr lang="en-US" altLang="zh-SG" sz="5000" dirty="0"/>
              <a:t>optimal</a:t>
            </a:r>
            <a:r>
              <a:rPr lang="zh-CN" altLang="en-US" sz="5000" dirty="0"/>
              <a:t> </a:t>
            </a:r>
            <a:r>
              <a:rPr lang="en-US" altLang="zh-CN" sz="5000" dirty="0"/>
              <a:t>throughput</a:t>
            </a:r>
            <a:r>
              <a:rPr sz="5000" dirty="0"/>
              <a:t> comparable to </a:t>
            </a:r>
            <a:r>
              <a:rPr lang="en-US" altLang="zh-CN" sz="5000" dirty="0"/>
              <a:t>ideal</a:t>
            </a:r>
            <a:r>
              <a:rPr lang="zh-CN" altLang="en-US" sz="5000" dirty="0"/>
              <a:t> </a:t>
            </a:r>
            <a:r>
              <a:rPr sz="5000" dirty="0"/>
              <a:t>KSP</a:t>
            </a:r>
            <a:r>
              <a:rPr lang="zh-CN" altLang="en-US" sz="5000" dirty="0"/>
              <a:t> </a:t>
            </a:r>
            <a:r>
              <a:rPr lang="en-US" altLang="zh-CN" sz="5000" dirty="0"/>
              <a:t>with</a:t>
            </a:r>
            <a:r>
              <a:rPr lang="zh-CN" altLang="en-US" sz="5000" dirty="0"/>
              <a:t> </a:t>
            </a:r>
            <a:r>
              <a:rPr lang="en-US" altLang="zh-CN" sz="5000" dirty="0"/>
              <a:t>God</a:t>
            </a:r>
            <a:r>
              <a:rPr lang="zh-CN" altLang="en-US" sz="5000" dirty="0"/>
              <a:t> </a:t>
            </a:r>
            <a:r>
              <a:rPr lang="en-US" altLang="zh-CN" sz="5000" dirty="0"/>
              <a:t>perspective.</a:t>
            </a:r>
          </a:p>
          <a:p>
            <a:pPr>
              <a:defRPr sz="50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lang="en-US" altLang="zh-CN" sz="5000" dirty="0"/>
              <a:t>In</a:t>
            </a:r>
            <a:r>
              <a:rPr lang="zh-CN" altLang="en-US" sz="5000" dirty="0"/>
              <a:t> </a:t>
            </a:r>
            <a:r>
              <a:rPr lang="en-US" altLang="zh-CN" sz="5000" dirty="0"/>
              <a:t>fact,</a:t>
            </a:r>
            <a:r>
              <a:rPr lang="zh-CN" altLang="en-US" sz="5000" dirty="0"/>
              <a:t> </a:t>
            </a:r>
            <a:r>
              <a:rPr lang="en-US" altLang="zh-CN" sz="5000" dirty="0"/>
              <a:t>real</a:t>
            </a:r>
            <a:r>
              <a:rPr lang="zh-CN" altLang="en-US" sz="5000" dirty="0"/>
              <a:t> </a:t>
            </a:r>
            <a:r>
              <a:rPr lang="en-US" altLang="zh-CN" sz="5000" dirty="0"/>
              <a:t>KSP</a:t>
            </a:r>
            <a:r>
              <a:rPr lang="zh-CN" altLang="en-US" sz="5000" dirty="0"/>
              <a:t> </a:t>
            </a:r>
            <a:r>
              <a:rPr lang="en-US" altLang="zh-CN" sz="5000" dirty="0"/>
              <a:t>can</a:t>
            </a:r>
            <a:r>
              <a:rPr lang="zh-CN" altLang="en-US" sz="5000" dirty="0"/>
              <a:t> </a:t>
            </a:r>
            <a:r>
              <a:rPr lang="en-US" altLang="zh-CN" sz="5000" dirty="0"/>
              <a:t>cause</a:t>
            </a:r>
            <a:r>
              <a:rPr lang="zh-CN" altLang="en-US" sz="5000" dirty="0"/>
              <a:t> </a:t>
            </a:r>
            <a:r>
              <a:rPr lang="en-US" altLang="zh-CN" sz="5000" dirty="0"/>
              <a:t>deadlock.</a:t>
            </a:r>
          </a:p>
          <a:p>
            <a:pPr>
              <a:defRPr sz="50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lang="en-US" altLang="zh-CN" sz="5000" dirty="0"/>
              <a:t>Besides</a:t>
            </a:r>
            <a:r>
              <a:rPr lang="zh-CN" altLang="en-US" sz="5000" dirty="0"/>
              <a:t> </a:t>
            </a:r>
            <a:r>
              <a:rPr lang="en-US" altLang="zh-CN" sz="5000" dirty="0"/>
              <a:t>non-uniform</a:t>
            </a:r>
            <a:r>
              <a:rPr lang="zh-CN" altLang="en-US" sz="5000" dirty="0"/>
              <a:t> </a:t>
            </a:r>
            <a:r>
              <a:rPr lang="en-US" altLang="zh-CN" sz="5000" dirty="0"/>
              <a:t>virtual</a:t>
            </a:r>
            <a:r>
              <a:rPr lang="zh-CN" altLang="en-US" sz="5000" dirty="0"/>
              <a:t> </a:t>
            </a:r>
            <a:r>
              <a:rPr lang="en-US" altLang="zh-CN" sz="5000" dirty="0"/>
              <a:t>layers,</a:t>
            </a:r>
            <a:r>
              <a:rPr lang="zh-CN" altLang="en-US" sz="5000" dirty="0"/>
              <a:t> </a:t>
            </a:r>
            <a:r>
              <a:rPr lang="en-US" altLang="zh-CN" sz="5000" dirty="0"/>
              <a:t>FC+</a:t>
            </a:r>
            <a:r>
              <a:rPr lang="zh-CN" altLang="en-US" sz="5000" dirty="0"/>
              <a:t> </a:t>
            </a:r>
            <a:r>
              <a:rPr lang="en-US" altLang="zh-CN" sz="5000" dirty="0"/>
              <a:t>with</a:t>
            </a:r>
            <a:r>
              <a:rPr lang="zh-CN" altLang="en-US" sz="5000" dirty="0"/>
              <a:t> </a:t>
            </a:r>
            <a:r>
              <a:rPr lang="en-US" altLang="zh-CN" sz="5000" dirty="0"/>
              <a:t>2LPQ</a:t>
            </a:r>
            <a:r>
              <a:rPr lang="zh-CN" altLang="en-US" sz="5000" dirty="0"/>
              <a:t>  </a:t>
            </a:r>
            <a:r>
              <a:rPr lang="en-US" altLang="zh-CN" sz="5000" dirty="0"/>
              <a:t>guarantees</a:t>
            </a:r>
            <a:r>
              <a:rPr lang="zh-CN" altLang="en-US" sz="5000" dirty="0"/>
              <a:t> </a:t>
            </a:r>
            <a:r>
              <a:rPr lang="en-US" altLang="zh-CN" sz="5000" dirty="0"/>
              <a:t>no</a:t>
            </a:r>
            <a:r>
              <a:rPr lang="zh-CN" altLang="en-US" sz="5000" dirty="0"/>
              <a:t> </a:t>
            </a:r>
            <a:r>
              <a:rPr lang="en-US" altLang="zh-CN" sz="5000" dirty="0"/>
              <a:t>deadlock</a:t>
            </a:r>
            <a:r>
              <a:rPr lang="zh-CN" altLang="en-US" sz="5000" dirty="0"/>
              <a:t> </a:t>
            </a:r>
            <a:r>
              <a:rPr lang="en-US" altLang="zh-CN" sz="5000" dirty="0"/>
              <a:t>and</a:t>
            </a:r>
            <a:r>
              <a:rPr lang="zh-CN" altLang="en-US" sz="5000" dirty="0"/>
              <a:t> </a:t>
            </a:r>
            <a:r>
              <a:rPr lang="en-US" altLang="zh-CN" sz="5000" dirty="0"/>
              <a:t>is</a:t>
            </a:r>
            <a:r>
              <a:rPr lang="zh-CN" altLang="en-US" sz="5000" dirty="0"/>
              <a:t> </a:t>
            </a:r>
            <a:r>
              <a:rPr lang="en-US" altLang="zh-CN" sz="5000" dirty="0"/>
              <a:t>good</a:t>
            </a:r>
            <a:r>
              <a:rPr lang="zh-CN" altLang="en-US" sz="5000" dirty="0"/>
              <a:t> </a:t>
            </a:r>
            <a:r>
              <a:rPr lang="en-US" altLang="zh-CN" sz="5000" dirty="0"/>
              <a:t>for</a:t>
            </a:r>
            <a:r>
              <a:rPr lang="zh-CN" altLang="en-US" sz="5000" dirty="0"/>
              <a:t> </a:t>
            </a:r>
            <a:r>
              <a:rPr lang="en-US" altLang="zh-CN" sz="5000" dirty="0"/>
              <a:t>path</a:t>
            </a:r>
            <a:r>
              <a:rPr lang="zh-CN" altLang="en-US" sz="5000" dirty="0"/>
              <a:t> </a:t>
            </a:r>
            <a:r>
              <a:rPr lang="en-US" altLang="zh-CN" sz="5000" dirty="0"/>
              <a:t>diversity</a:t>
            </a:r>
            <a:r>
              <a:rPr lang="zh-CN" altLang="en-US" sz="5000" dirty="0"/>
              <a:t> </a:t>
            </a:r>
            <a:r>
              <a:rPr lang="zh-CN" altLang="en-US" sz="5000" dirty="0">
                <a:sym typeface="Wingdings" pitchFamily="2" charset="2"/>
              </a:rPr>
              <a:t> </a:t>
            </a:r>
            <a:r>
              <a:rPr lang="en-US" altLang="zh-CN" sz="5000" dirty="0">
                <a:sym typeface="Wingdings" pitchFamily="2" charset="2"/>
              </a:rPr>
              <a:t>Good</a:t>
            </a:r>
            <a:r>
              <a:rPr lang="zh-CN" altLang="en-US" sz="5000" dirty="0">
                <a:sym typeface="Wingdings" pitchFamily="2" charset="2"/>
              </a:rPr>
              <a:t> </a:t>
            </a:r>
            <a:r>
              <a:rPr lang="en-US" altLang="zh-CN" sz="5000" dirty="0">
                <a:sym typeface="Wingdings" pitchFamily="2" charset="2"/>
              </a:rPr>
              <a:t>throughput.</a:t>
            </a:r>
            <a:endParaRPr sz="50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01FCFC2-ACAB-1F45-8EEC-E4456CF95A8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SG" smtClean="0"/>
              <a:t>15</a:t>
            </a:fld>
            <a:endParaRPr lang="zh-SG" altLang="en-US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FC+ (Flattened Clos Plus)"/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FC+ (Flattened Clos Plus)</a:t>
            </a:r>
          </a:p>
        </p:txBody>
      </p:sp>
      <p:sp>
        <p:nvSpPr>
          <p:cNvPr id="277" name="Evaluation"/>
          <p:cNvSpPr txBox="1"/>
          <p:nvPr/>
        </p:nvSpPr>
        <p:spPr>
          <a:xfrm>
            <a:off x="5294273" y="1122261"/>
            <a:ext cx="21945603" cy="1356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defTabSz="742950">
              <a:lnSpc>
                <a:spcPct val="100000"/>
              </a:lnSpc>
              <a:defRPr sz="7200" spc="-72">
                <a:solidFill>
                  <a:schemeClr val="accent5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Evaluation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01FCFC2-ACAB-1F45-8EEC-E4456CF95A8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SG" smtClean="0"/>
              <a:t>16</a:t>
            </a:fld>
            <a:endParaRPr lang="zh-SG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1C76CB-290A-D44C-80B0-1DE1BDB68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199" y="3397880"/>
            <a:ext cx="10794127" cy="518427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15C4590-8DF2-9741-B585-DD106F80B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0676" y="3262749"/>
            <a:ext cx="10794124" cy="531940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AEA47AB-6286-AD47-A83F-7D2FBA8EE4E9}"/>
              </a:ext>
            </a:extLst>
          </p:cNvPr>
          <p:cNvSpPr txBox="1"/>
          <p:nvPr/>
        </p:nvSpPr>
        <p:spPr>
          <a:xfrm>
            <a:off x="14595763" y="8685330"/>
            <a:ext cx="5576455" cy="6740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4200" dirty="0"/>
              <a:t>2000</a:t>
            </a:r>
            <a:r>
              <a:rPr lang="zh-CN" altLang="en-US" sz="4200" dirty="0"/>
              <a:t> </a:t>
            </a:r>
            <a:r>
              <a:rPr lang="en-US" altLang="zh-CN" sz="4200" dirty="0" err="1"/>
              <a:t>ToR</a:t>
            </a:r>
            <a:r>
              <a:rPr lang="zh-CN" altLang="en-US" sz="4200" dirty="0"/>
              <a:t> </a:t>
            </a:r>
            <a:r>
              <a:rPr lang="en-US" altLang="zh-CN" sz="4200" dirty="0"/>
              <a:t>switches</a:t>
            </a:r>
            <a:endParaRPr lang="zh-SG" altLang="en-US" sz="4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8BEA9AF-B790-2142-BF98-1AD2842E61EF}"/>
              </a:ext>
            </a:extLst>
          </p:cNvPr>
          <p:cNvSpPr txBox="1"/>
          <p:nvPr/>
        </p:nvSpPr>
        <p:spPr>
          <a:xfrm>
            <a:off x="3181310" y="8685331"/>
            <a:ext cx="5576455" cy="6740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4200" dirty="0"/>
              <a:t>500</a:t>
            </a:r>
            <a:r>
              <a:rPr lang="zh-CN" altLang="en-US" sz="4200" dirty="0"/>
              <a:t> </a:t>
            </a:r>
            <a:r>
              <a:rPr lang="en-US" altLang="zh-CN" sz="4200" dirty="0" err="1"/>
              <a:t>ToR</a:t>
            </a:r>
            <a:r>
              <a:rPr lang="zh-CN" altLang="en-US" sz="4200" dirty="0"/>
              <a:t> </a:t>
            </a:r>
            <a:r>
              <a:rPr lang="en-US" altLang="zh-CN" sz="4200" dirty="0"/>
              <a:t>switches</a:t>
            </a:r>
            <a:endParaRPr lang="zh-SG" altLang="en-US" sz="4200" dirty="0"/>
          </a:p>
        </p:txBody>
      </p:sp>
      <p:sp>
        <p:nvSpPr>
          <p:cNvPr id="15" name="FC+ ( )  overlaps with KSP-…">
            <a:extLst>
              <a:ext uri="{FF2B5EF4-FFF2-40B4-BE49-F238E27FC236}">
                <a16:creationId xmlns:a16="http://schemas.microsoft.com/office/drawing/2014/main" id="{A16F09BD-6BD0-A746-AC07-4EFA01FC4774}"/>
              </a:ext>
            </a:extLst>
          </p:cNvPr>
          <p:cNvSpPr txBox="1"/>
          <p:nvPr/>
        </p:nvSpPr>
        <p:spPr>
          <a:xfrm>
            <a:off x="3130147" y="10064064"/>
            <a:ext cx="17714786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lang="en-SG" altLang="zh-SG" sz="5000" dirty="0"/>
              <a:t>FC+ </a:t>
            </a:r>
            <a:r>
              <a:rPr lang="en-US" altLang="zh-CN" sz="5000" dirty="0"/>
              <a:t>with</a:t>
            </a:r>
            <a:r>
              <a:rPr lang="zh-CN" altLang="en-US" sz="5000" dirty="0"/>
              <a:t> </a:t>
            </a:r>
            <a:r>
              <a:rPr lang="en-US" altLang="zh-CN" sz="5000" dirty="0"/>
              <a:t>2LPQ</a:t>
            </a:r>
            <a:r>
              <a:rPr lang="zh-CN" altLang="en-US" sz="5000" dirty="0"/>
              <a:t> </a:t>
            </a:r>
            <a:r>
              <a:rPr lang="en-US" altLang="zh-CN" sz="5000" dirty="0"/>
              <a:t>achieves</a:t>
            </a:r>
            <a:r>
              <a:rPr lang="zh-CN" altLang="en-US" sz="5000" dirty="0"/>
              <a:t> </a:t>
            </a:r>
            <a:r>
              <a:rPr lang="en-US" altLang="zh-CN" sz="5000" dirty="0"/>
              <a:t>near-optimal</a:t>
            </a:r>
            <a:r>
              <a:rPr lang="zh-CN" altLang="en-US" sz="5000" dirty="0"/>
              <a:t> </a:t>
            </a:r>
            <a:r>
              <a:rPr lang="en-US" altLang="zh-CN" sz="5000" dirty="0"/>
              <a:t>average</a:t>
            </a:r>
            <a:r>
              <a:rPr lang="zh-CN" altLang="en-US" sz="5000" dirty="0"/>
              <a:t> </a:t>
            </a:r>
            <a:r>
              <a:rPr lang="en-US" altLang="zh-CN" sz="5000" dirty="0"/>
              <a:t>path</a:t>
            </a:r>
            <a:r>
              <a:rPr lang="zh-CN" altLang="en-US" sz="5000" dirty="0"/>
              <a:t> </a:t>
            </a:r>
            <a:r>
              <a:rPr lang="en-US" altLang="zh-CN" sz="5000" dirty="0"/>
              <a:t>length</a:t>
            </a:r>
          </a:p>
          <a:p>
            <a:pPr>
              <a:defRPr sz="50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lang="en-US" altLang="zh-CN" sz="5000" dirty="0"/>
              <a:t>benefiting</a:t>
            </a:r>
            <a:r>
              <a:rPr lang="zh-CN" altLang="en-US" sz="5000" dirty="0"/>
              <a:t> </a:t>
            </a:r>
            <a:r>
              <a:rPr lang="en-US" altLang="zh-CN" sz="5000" dirty="0"/>
              <a:t>from</a:t>
            </a:r>
            <a:r>
              <a:rPr lang="zh-CN" altLang="en-US" sz="5000" dirty="0"/>
              <a:t> </a:t>
            </a:r>
            <a:r>
              <a:rPr lang="en-US" altLang="zh-CN" sz="5000" dirty="0"/>
              <a:t>loosening</a:t>
            </a:r>
            <a:r>
              <a:rPr lang="zh-CN" altLang="en-US" sz="5000" dirty="0"/>
              <a:t> </a:t>
            </a:r>
            <a:r>
              <a:rPr lang="en-US" altLang="zh-CN" sz="5000" dirty="0"/>
              <a:t>up-down</a:t>
            </a:r>
            <a:r>
              <a:rPr lang="zh-CN" altLang="en-US" sz="5000" dirty="0"/>
              <a:t> </a:t>
            </a:r>
            <a:r>
              <a:rPr lang="en-US" altLang="zh-CN" sz="5000" dirty="0"/>
              <a:t>routing</a:t>
            </a:r>
            <a:r>
              <a:rPr lang="zh-CN" altLang="en-US" sz="5000" dirty="0"/>
              <a:t> </a:t>
            </a:r>
            <a:r>
              <a:rPr lang="en-US" altLang="zh-CN" sz="5000" dirty="0"/>
              <a:t>constraints</a:t>
            </a:r>
            <a:r>
              <a:rPr lang="zh-CN" altLang="en-US" sz="5000" dirty="0"/>
              <a:t> </a:t>
            </a:r>
            <a:r>
              <a:rPr lang="en-US" altLang="zh-CN" sz="5000" dirty="0"/>
              <a:t>using</a:t>
            </a:r>
            <a:r>
              <a:rPr lang="zh-CN" altLang="en-US" sz="5000" dirty="0"/>
              <a:t> </a:t>
            </a:r>
            <a:r>
              <a:rPr lang="en-US" altLang="zh-CN" sz="5000" dirty="0"/>
              <a:t>2LPQ.</a:t>
            </a:r>
            <a:endParaRPr sz="5000" dirty="0"/>
          </a:p>
        </p:txBody>
      </p:sp>
    </p:spTree>
    <p:extLst>
      <p:ext uri="{BB962C8B-B14F-4D97-AF65-F5344CB8AC3E}">
        <p14:creationId xmlns:p14="http://schemas.microsoft.com/office/powerpoint/2010/main" val="148612484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FC+ (Flattened Clos Plus)"/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FC+ (Flattened Clos Plus)</a:t>
            </a:r>
          </a:p>
        </p:txBody>
      </p:sp>
      <p:sp>
        <p:nvSpPr>
          <p:cNvPr id="277" name="Evaluation"/>
          <p:cNvSpPr txBox="1"/>
          <p:nvPr/>
        </p:nvSpPr>
        <p:spPr>
          <a:xfrm>
            <a:off x="5294273" y="1122261"/>
            <a:ext cx="21945603" cy="1356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defTabSz="742950">
              <a:lnSpc>
                <a:spcPct val="100000"/>
              </a:lnSpc>
              <a:defRPr sz="7200" spc="-72">
                <a:solidFill>
                  <a:schemeClr val="accent5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Evaluation</a:t>
            </a:r>
          </a:p>
        </p:txBody>
      </p:sp>
      <p:sp>
        <p:nvSpPr>
          <p:cNvPr id="281" name="Near-worst traffic pattern"/>
          <p:cNvSpPr txBox="1"/>
          <p:nvPr/>
        </p:nvSpPr>
        <p:spPr>
          <a:xfrm>
            <a:off x="7175402" y="8476026"/>
            <a:ext cx="9462527" cy="684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rPr dirty="0"/>
              <a:t>Near-worst traffic pattern</a:t>
            </a:r>
            <a:r>
              <a:rPr lang="zh-CN" altLang="en-US" dirty="0"/>
              <a:t> </a:t>
            </a:r>
            <a:r>
              <a:rPr lang="en-US" altLang="zh-CN" dirty="0"/>
              <a:t>(workload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0.7)</a:t>
            </a:r>
            <a:endParaRPr dirty="0"/>
          </a:p>
        </p:txBody>
      </p:sp>
      <p:sp>
        <p:nvSpPr>
          <p:cNvPr id="282" name="FC+ ( )  overlaps with KSP-…"/>
          <p:cNvSpPr txBox="1"/>
          <p:nvPr/>
        </p:nvSpPr>
        <p:spPr>
          <a:xfrm>
            <a:off x="403515" y="9601963"/>
            <a:ext cx="23006299" cy="2180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lang="en-SG" altLang="zh-SG" sz="5000" dirty="0"/>
              <a:t>FC+ </a:t>
            </a:r>
            <a:r>
              <a:rPr sz="5000" dirty="0"/>
              <a:t>achieve</a:t>
            </a:r>
            <a:r>
              <a:rPr lang="en-US" altLang="zh-SG" sz="5000" dirty="0"/>
              <a:t>s</a:t>
            </a:r>
            <a:r>
              <a:rPr lang="zh-CN" altLang="en-US" sz="5000" dirty="0"/>
              <a:t> </a:t>
            </a:r>
            <a:r>
              <a:rPr lang="en-US" altLang="zh-CN" sz="5000" dirty="0"/>
              <a:t>near-optimal</a:t>
            </a:r>
            <a:r>
              <a:rPr lang="zh-CN" altLang="en-US" sz="5000" dirty="0"/>
              <a:t> </a:t>
            </a:r>
            <a:r>
              <a:rPr lang="en-US" altLang="zh-CN" sz="5000" dirty="0"/>
              <a:t>FCT</a:t>
            </a:r>
            <a:r>
              <a:rPr lang="zh-CN" altLang="en-US" sz="5000" dirty="0"/>
              <a:t> </a:t>
            </a:r>
            <a:r>
              <a:rPr lang="en-US" altLang="zh-CN" sz="5000" dirty="0"/>
              <a:t>performance.</a:t>
            </a:r>
          </a:p>
          <a:p>
            <a:pPr>
              <a:defRPr sz="50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limited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diversity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FC</a:t>
            </a:r>
            <a:r>
              <a:rPr lang="zh-CN" altLang="en-US" dirty="0"/>
              <a:t> </a:t>
            </a:r>
            <a:r>
              <a:rPr lang="en-US" altLang="zh-CN" dirty="0"/>
              <a:t>leads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noticeable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gap</a:t>
            </a:r>
            <a:r>
              <a:rPr lang="zh-CN" altLang="en-US" dirty="0"/>
              <a:t> </a:t>
            </a:r>
            <a:r>
              <a:rPr lang="en-US" altLang="zh-CN" dirty="0"/>
              <a:t>compared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FC+.</a:t>
            </a:r>
          </a:p>
          <a:p>
            <a:pPr>
              <a:defRPr sz="5000">
                <a:latin typeface="Canela Text Bold"/>
                <a:ea typeface="Canela Text Bold"/>
                <a:cs typeface="Canela Text Bold"/>
                <a:sym typeface="Canela Text Bold"/>
              </a:defRPr>
            </a:pPr>
            <a:endParaRPr sz="50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01FCFC2-ACAB-1F45-8EEC-E4456CF95A8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SG" smtClean="0"/>
              <a:t>17</a:t>
            </a:fld>
            <a:endParaRPr lang="zh-SG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876AD5-97FA-714C-8BB2-3F3ED9EA4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132" y="3023995"/>
            <a:ext cx="9109942" cy="526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59825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FC+ (Flattened Clos Plus)"/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FC+ (Flattened Clos Plus)</a:t>
            </a:r>
          </a:p>
        </p:txBody>
      </p:sp>
      <p:sp>
        <p:nvSpPr>
          <p:cNvPr id="277" name="Evaluation"/>
          <p:cNvSpPr txBox="1"/>
          <p:nvPr/>
        </p:nvSpPr>
        <p:spPr>
          <a:xfrm>
            <a:off x="5294273" y="1122261"/>
            <a:ext cx="21945603" cy="1356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defTabSz="742950">
              <a:lnSpc>
                <a:spcPct val="100000"/>
              </a:lnSpc>
              <a:defRPr sz="7200" spc="-72">
                <a:solidFill>
                  <a:schemeClr val="accent5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rPr lang="en-US" altLang="zh-CN" dirty="0"/>
              <a:t>Conclusion</a:t>
            </a:r>
            <a:endParaRPr dirty="0"/>
          </a:p>
        </p:txBody>
      </p:sp>
      <p:sp>
        <p:nvSpPr>
          <p:cNvPr id="282" name="FC+ ( )  overlaps with KSP-…"/>
          <p:cNvSpPr txBox="1"/>
          <p:nvPr/>
        </p:nvSpPr>
        <p:spPr>
          <a:xfrm>
            <a:off x="2493819" y="2776435"/>
            <a:ext cx="17583151" cy="855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800" dirty="0"/>
              <a:t>FC+</a:t>
            </a:r>
            <a:r>
              <a:rPr lang="zh-CN" altLang="en-US" sz="4800" dirty="0"/>
              <a:t> </a:t>
            </a:r>
            <a:r>
              <a:rPr lang="en-US" altLang="zh-CN" sz="4800" dirty="0"/>
              <a:t>outperforms</a:t>
            </a:r>
            <a:r>
              <a:rPr lang="zh-CN" altLang="en-US" sz="4800" dirty="0"/>
              <a:t> </a:t>
            </a:r>
            <a:r>
              <a:rPr lang="en-US" altLang="zh-CN" sz="4800" dirty="0"/>
              <a:t>state-of-the-art</a:t>
            </a:r>
            <a:r>
              <a:rPr lang="zh-CN" altLang="en-US" sz="4800" dirty="0"/>
              <a:t> </a:t>
            </a:r>
            <a:r>
              <a:rPr lang="en-US" altLang="zh-CN" sz="4800" dirty="0"/>
              <a:t>FC</a:t>
            </a:r>
            <a:r>
              <a:rPr lang="zh-CN" altLang="en-US" sz="4800" dirty="0"/>
              <a:t> </a:t>
            </a:r>
            <a:r>
              <a:rPr lang="en-US" altLang="zh-CN" sz="4800" dirty="0"/>
              <a:t>1.4~2X</a:t>
            </a:r>
            <a:r>
              <a:rPr lang="zh-CN" altLang="en-US" sz="4800" dirty="0"/>
              <a:t> </a:t>
            </a:r>
            <a:r>
              <a:rPr lang="en-US" altLang="zh-CN" sz="4800" dirty="0"/>
              <a:t>in</a:t>
            </a:r>
            <a:r>
              <a:rPr lang="zh-CN" altLang="en-US" sz="4800" dirty="0"/>
              <a:t> </a:t>
            </a:r>
            <a:r>
              <a:rPr lang="en-US" altLang="zh-CN" sz="4800" dirty="0"/>
              <a:t>near-worst</a:t>
            </a:r>
            <a:r>
              <a:rPr lang="zh-CN" altLang="en-US" sz="4800" dirty="0"/>
              <a:t> </a:t>
            </a:r>
            <a:r>
              <a:rPr lang="en-US" altLang="zh-CN" sz="4800" dirty="0"/>
              <a:t>case and</a:t>
            </a:r>
            <a:r>
              <a:rPr lang="zh-CN" altLang="en-US" sz="4800" dirty="0"/>
              <a:t> </a:t>
            </a:r>
            <a:r>
              <a:rPr lang="en-US" altLang="zh-CN" sz="4800" dirty="0"/>
              <a:t>achieve</a:t>
            </a:r>
            <a:r>
              <a:rPr lang="zh-CN" altLang="en-US" sz="4800" dirty="0"/>
              <a:t> </a:t>
            </a:r>
            <a:r>
              <a:rPr lang="en-US" altLang="zh-CN" sz="4800" dirty="0"/>
              <a:t>near-optimal</a:t>
            </a:r>
            <a:r>
              <a:rPr lang="zh-CN" altLang="en-US" sz="4800" dirty="0"/>
              <a:t> </a:t>
            </a:r>
            <a:r>
              <a:rPr lang="en-US" altLang="zh-CN" sz="4800" dirty="0"/>
              <a:t>deadlock-free</a:t>
            </a:r>
            <a:r>
              <a:rPr lang="zh-CN" altLang="en-US" sz="4800" dirty="0"/>
              <a:t> </a:t>
            </a:r>
            <a:r>
              <a:rPr lang="en-US" altLang="zh-CN" sz="4800" dirty="0"/>
              <a:t>routing</a:t>
            </a:r>
            <a:r>
              <a:rPr lang="zh-CN" altLang="en-US" sz="4800" dirty="0"/>
              <a:t> </a:t>
            </a:r>
            <a:r>
              <a:rPr lang="en-US" altLang="zh-CN" sz="4800" dirty="0"/>
              <a:t>in</a:t>
            </a:r>
            <a:r>
              <a:rPr lang="zh-CN" altLang="en-US" sz="4800" dirty="0"/>
              <a:t> </a:t>
            </a:r>
            <a:r>
              <a:rPr lang="en-US" altLang="zh-CN" sz="4800" dirty="0"/>
              <a:t>expander</a:t>
            </a:r>
            <a:r>
              <a:rPr lang="zh-CN" altLang="en-US" sz="4800" dirty="0"/>
              <a:t> </a:t>
            </a:r>
            <a:r>
              <a:rPr lang="en-US" altLang="zh-CN" sz="4800" dirty="0"/>
              <a:t>networks</a:t>
            </a:r>
            <a:r>
              <a:rPr lang="zh-CN" altLang="en-US" sz="4800" dirty="0"/>
              <a:t> </a:t>
            </a:r>
            <a:r>
              <a:rPr lang="en-US" altLang="zh-CN" sz="4800" dirty="0"/>
              <a:t>under</a:t>
            </a:r>
            <a:r>
              <a:rPr lang="zh-CN" altLang="en-US" sz="4800" dirty="0"/>
              <a:t> </a:t>
            </a:r>
            <a:r>
              <a:rPr lang="en-US" altLang="zh-CN" sz="4800" dirty="0"/>
              <a:t>all</a:t>
            </a:r>
            <a:r>
              <a:rPr lang="zh-CN" altLang="en-US" sz="4800" dirty="0"/>
              <a:t> </a:t>
            </a:r>
            <a:r>
              <a:rPr lang="en-US" altLang="zh-CN" sz="4800" dirty="0"/>
              <a:t>traffic</a:t>
            </a:r>
            <a:r>
              <a:rPr lang="zh-CN" altLang="en-US" sz="4800" dirty="0"/>
              <a:t> </a:t>
            </a:r>
            <a:r>
              <a:rPr lang="en-US" altLang="zh-CN" sz="4800" dirty="0"/>
              <a:t>patterns.</a:t>
            </a:r>
            <a:endParaRPr kumimoji="1" lang="en-US" altLang="zh-CN" sz="4800" dirty="0"/>
          </a:p>
          <a:p>
            <a:pPr marL="1085850" lvl="8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4800" dirty="0"/>
              <a:t> </a:t>
            </a:r>
            <a:r>
              <a:rPr kumimoji="1" lang="en-US" altLang="zh-CN" sz="4800" dirty="0"/>
              <a:t>New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design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of</a:t>
            </a:r>
            <a:r>
              <a:rPr kumimoji="1" lang="zh-CN" altLang="en-US" sz="4800" dirty="0"/>
              <a:t>  </a:t>
            </a:r>
            <a:r>
              <a:rPr kumimoji="1" lang="en-US" altLang="zh-CN" sz="4800" dirty="0"/>
              <a:t>non-uniform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virtual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multi-layer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topology</a:t>
            </a:r>
          </a:p>
          <a:p>
            <a:pPr marL="1085850" lvl="8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4800" dirty="0"/>
              <a:t> </a:t>
            </a:r>
            <a:r>
              <a:rPr kumimoji="1" lang="en-US" altLang="zh-CN" sz="4800" dirty="0"/>
              <a:t>Deadlock-free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KSP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(DF-KSP)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routing</a:t>
            </a:r>
          </a:p>
          <a:p>
            <a:pPr marL="1085850" lvl="8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4800" dirty="0"/>
              <a:t> </a:t>
            </a:r>
            <a:r>
              <a:rPr kumimoji="1" lang="en-US" altLang="zh-CN" sz="4800" dirty="0"/>
              <a:t>Reduce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LPQ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from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3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to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2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to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improve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DF-KSP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compared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to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other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impractical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more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LQP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designs.</a:t>
            </a:r>
            <a:r>
              <a:rPr kumimoji="1" lang="zh-CN" altLang="en-US" sz="4800" dirty="0"/>
              <a:t>  </a:t>
            </a:r>
            <a:endParaRPr kumimoji="1" lang="en-US" altLang="zh-CN" sz="4800" dirty="0"/>
          </a:p>
          <a:p>
            <a:pPr lvl="3" indent="0" algn="l">
              <a:defRPr sz="5000">
                <a:latin typeface="Canela Text Bold"/>
                <a:ea typeface="Canela Text Bold"/>
                <a:cs typeface="Canela Text Bold"/>
                <a:sym typeface="Canela Text Bold"/>
              </a:defRPr>
            </a:pPr>
            <a:endParaRPr sz="50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01FCFC2-ACAB-1F45-8EEC-E4456CF95A8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SG" smtClean="0"/>
              <a:t>18</a:t>
            </a:fld>
            <a:endParaRPr lang="zh-SG" altLang="en-US"/>
          </a:p>
        </p:txBody>
      </p:sp>
      <p:sp>
        <p:nvSpPr>
          <p:cNvPr id="12" name="FC+ ( )  overlaps with KSP-…">
            <a:extLst>
              <a:ext uri="{FF2B5EF4-FFF2-40B4-BE49-F238E27FC236}">
                <a16:creationId xmlns:a16="http://schemas.microsoft.com/office/drawing/2014/main" id="{635D3900-A64D-D943-94B3-85F4EC72F3BA}"/>
              </a:ext>
            </a:extLst>
          </p:cNvPr>
          <p:cNvSpPr txBox="1"/>
          <p:nvPr/>
        </p:nvSpPr>
        <p:spPr>
          <a:xfrm>
            <a:off x="1856510" y="8101266"/>
            <a:ext cx="102657" cy="1096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zh-CN" sz="4800" dirty="0"/>
          </a:p>
        </p:txBody>
      </p:sp>
    </p:spTree>
    <p:extLst>
      <p:ext uri="{BB962C8B-B14F-4D97-AF65-F5344CB8AC3E}">
        <p14:creationId xmlns:p14="http://schemas.microsoft.com/office/powerpoint/2010/main" val="374210430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648539-ADDF-1F4A-BFED-4E26979D0F9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SG" smtClean="0"/>
              <a:t>19</a:t>
            </a:fld>
            <a:endParaRPr lang="zh-SG" altLang="en-US" dirty="0"/>
          </a:p>
        </p:txBody>
      </p:sp>
      <p:pic>
        <p:nvPicPr>
          <p:cNvPr id="6" name="Picture 12" descr="Question and answer - Free ui icons">
            <a:extLst>
              <a:ext uri="{FF2B5EF4-FFF2-40B4-BE49-F238E27FC236}">
                <a16:creationId xmlns:a16="http://schemas.microsoft.com/office/drawing/2014/main" id="{D8A84C9B-1ADE-E942-92EE-0B743A600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3609" y="4665797"/>
            <a:ext cx="1484317" cy="148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A8ACE3B7-3FCF-1E43-B2B0-B19DDC8A5EF9}"/>
              </a:ext>
            </a:extLst>
          </p:cNvPr>
          <p:cNvSpPr txBox="1"/>
          <p:nvPr/>
        </p:nvSpPr>
        <p:spPr>
          <a:xfrm>
            <a:off x="8578023" y="6065683"/>
            <a:ext cx="60974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sz="8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Thank you!</a:t>
            </a:r>
            <a:endParaRPr lang="en-KR" sz="8000" b="1" dirty="0"/>
          </a:p>
        </p:txBody>
      </p:sp>
    </p:spTree>
    <p:extLst>
      <p:ext uri="{BB962C8B-B14F-4D97-AF65-F5344CB8AC3E}">
        <p14:creationId xmlns:p14="http://schemas.microsoft.com/office/powerpoint/2010/main" val="192975457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FC+ (Flattened Clos Plus)"/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rPr dirty="0"/>
              <a:t>FC+ (Flattened Clos Plus)</a:t>
            </a:r>
          </a:p>
        </p:txBody>
      </p:sp>
      <p:sp>
        <p:nvSpPr>
          <p:cNvPr id="169" name="Background"/>
          <p:cNvSpPr txBox="1">
            <a:spLocks noGrp="1"/>
          </p:cNvSpPr>
          <p:nvPr>
            <p:ph type="body" idx="21"/>
          </p:nvPr>
        </p:nvSpPr>
        <p:spPr>
          <a:xfrm>
            <a:off x="1219200" y="2047600"/>
            <a:ext cx="21945602" cy="135661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 defTabSz="742950">
              <a:defRPr sz="7200" spc="-72">
                <a:solidFill>
                  <a:schemeClr val="accent5"/>
                </a:solidFill>
              </a:defRPr>
            </a:lvl1pPr>
          </a:lstStyle>
          <a:p>
            <a:r>
              <a:rPr sz="6600" dirty="0"/>
              <a:t>Background</a:t>
            </a:r>
          </a:p>
        </p:txBody>
      </p:sp>
      <p:sp>
        <p:nvSpPr>
          <p:cNvPr id="173" name="Up-down routing in Clos is deadlock-free"/>
          <p:cNvSpPr txBox="1"/>
          <p:nvPr/>
        </p:nvSpPr>
        <p:spPr>
          <a:xfrm>
            <a:off x="14368101" y="9075661"/>
            <a:ext cx="8507483" cy="2207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38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rPr dirty="0"/>
              <a:t>Up-down routing</a:t>
            </a:r>
            <a:r>
              <a:rPr lang="zh-CN" altLang="en-US" dirty="0"/>
              <a:t> </a:t>
            </a:r>
            <a:r>
              <a:rPr dirty="0"/>
              <a:t> in </a:t>
            </a:r>
            <a:r>
              <a:rPr lang="en-US" altLang="zh-CN" dirty="0"/>
              <a:t>(multi-layer) </a:t>
            </a:r>
            <a:r>
              <a:rPr dirty="0"/>
              <a:t>Clos</a:t>
            </a:r>
            <a:r>
              <a:rPr lang="zh-CN" altLang="en-US" dirty="0"/>
              <a:t> </a:t>
            </a:r>
            <a:r>
              <a:rPr dirty="0"/>
              <a:t>is deadlock-free</a:t>
            </a:r>
            <a:endParaRPr lang="en-US" dirty="0"/>
          </a:p>
          <a:p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direction: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first-up-then-down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No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first-down-then-up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direction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8F48DED-FD92-1849-825C-C821C818C74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SG" smtClean="0"/>
              <a:t>2</a:t>
            </a:fld>
            <a:endParaRPr lang="zh-SG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E106BA-F750-FA42-AA3A-F8753754B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5845" y="3910785"/>
            <a:ext cx="10531996" cy="511111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C7CBD10-5563-1542-B0AB-17ACEF5FEBA1}"/>
              </a:ext>
            </a:extLst>
          </p:cNvPr>
          <p:cNvSpPr/>
          <p:nvPr/>
        </p:nvSpPr>
        <p:spPr bwMode="auto">
          <a:xfrm>
            <a:off x="1349493" y="3826297"/>
            <a:ext cx="5506613" cy="1674376"/>
          </a:xfrm>
          <a:prstGeom prst="rect">
            <a:avLst/>
          </a:prstGeom>
          <a:solidFill>
            <a:srgbClr val="EAEAE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1"/>
            </a:outerShdw>
          </a:effectLst>
        </p:spPr>
        <p:txBody>
          <a:bodyPr vert="horz" wrap="square" lIns="91440" tIns="54000" rIns="91440" bIns="45720" numCol="1" rtlCol="0" anchor="t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500" b="1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7246D54-2CA8-0F4E-9C41-9433DADF86D9}"/>
              </a:ext>
            </a:extLst>
          </p:cNvPr>
          <p:cNvSpPr/>
          <p:nvPr/>
        </p:nvSpPr>
        <p:spPr bwMode="auto">
          <a:xfrm>
            <a:off x="7508868" y="3797569"/>
            <a:ext cx="5171773" cy="1681486"/>
          </a:xfrm>
          <a:prstGeom prst="rect">
            <a:avLst/>
          </a:prstGeom>
          <a:solidFill>
            <a:srgbClr val="EAEAE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1"/>
            </a:outerShdw>
          </a:effectLst>
        </p:spPr>
        <p:txBody>
          <a:bodyPr vert="horz" wrap="square" lIns="91440" tIns="54000" rIns="91440" bIns="45720" numCol="1" rtlCol="0" anchor="t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500" b="1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3DCC3548-0148-E845-A654-6ADE9F26BA16}"/>
              </a:ext>
            </a:extLst>
          </p:cNvPr>
          <p:cNvSpPr/>
          <p:nvPr/>
        </p:nvSpPr>
        <p:spPr bwMode="auto">
          <a:xfrm>
            <a:off x="6964876" y="4369531"/>
            <a:ext cx="432048" cy="425971"/>
          </a:xfrm>
          <a:prstGeom prst="rightArrow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1"/>
            </a:outerShdw>
          </a:effectLst>
        </p:spPr>
        <p:txBody>
          <a:bodyPr vert="horz" wrap="square" lIns="91440" tIns="54000" rIns="91440" bIns="45720" numCol="1" rtlCol="0" anchor="t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500" b="1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FB0351B-0DA2-F447-9756-EC1BC9F52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2294" y="8640307"/>
            <a:ext cx="5796531" cy="274661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18438D0-5F8B-DA42-9D4D-00B14B883D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178" y="8436937"/>
            <a:ext cx="2771316" cy="2057714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5CB59413-CE7C-C447-BB31-00FE69E6491F}"/>
              </a:ext>
            </a:extLst>
          </p:cNvPr>
          <p:cNvSpPr/>
          <p:nvPr/>
        </p:nvSpPr>
        <p:spPr bwMode="auto">
          <a:xfrm>
            <a:off x="7508868" y="6261304"/>
            <a:ext cx="5171773" cy="1860803"/>
          </a:xfrm>
          <a:prstGeom prst="rect">
            <a:avLst/>
          </a:prstGeom>
          <a:solidFill>
            <a:srgbClr val="EAEAE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1"/>
            </a:outerShdw>
          </a:effectLst>
        </p:spPr>
        <p:txBody>
          <a:bodyPr vert="horz" wrap="square" lIns="91440" tIns="54000" rIns="91440" bIns="45720" numCol="1" rtlCol="0" anchor="t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500" b="1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22" name="右箭头 21">
            <a:extLst>
              <a:ext uri="{FF2B5EF4-FFF2-40B4-BE49-F238E27FC236}">
                <a16:creationId xmlns:a16="http://schemas.microsoft.com/office/drawing/2014/main" id="{B2357541-60C7-054C-86DE-34420DB6A82A}"/>
              </a:ext>
            </a:extLst>
          </p:cNvPr>
          <p:cNvSpPr/>
          <p:nvPr/>
        </p:nvSpPr>
        <p:spPr bwMode="auto">
          <a:xfrm rot="5400000">
            <a:off x="9812997" y="5620787"/>
            <a:ext cx="462828" cy="398170"/>
          </a:xfrm>
          <a:prstGeom prst="rightArrow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1"/>
            </a:outerShdw>
          </a:effectLst>
        </p:spPr>
        <p:txBody>
          <a:bodyPr vert="horz" wrap="square" lIns="91440" tIns="54000" rIns="91440" bIns="45720" numCol="1" rtlCol="0" anchor="t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500" b="1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1BF61E4-9420-B542-AA01-11D224F53820}"/>
              </a:ext>
            </a:extLst>
          </p:cNvPr>
          <p:cNvSpPr/>
          <p:nvPr/>
        </p:nvSpPr>
        <p:spPr bwMode="auto">
          <a:xfrm>
            <a:off x="1349494" y="6256368"/>
            <a:ext cx="5444498" cy="1905870"/>
          </a:xfrm>
          <a:prstGeom prst="rect">
            <a:avLst/>
          </a:prstGeom>
          <a:solidFill>
            <a:srgbClr val="EAEAE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1"/>
            </a:outerShdw>
          </a:effectLst>
        </p:spPr>
        <p:txBody>
          <a:bodyPr vert="horz" wrap="square" lIns="91440" tIns="54000" rIns="91440" bIns="45720" numCol="1" rtlCol="0" anchor="t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500" b="1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FBDA83B-ED03-7840-A5CA-93C932C5A7EA}"/>
              </a:ext>
            </a:extLst>
          </p:cNvPr>
          <p:cNvSpPr txBox="1"/>
          <p:nvPr/>
        </p:nvSpPr>
        <p:spPr>
          <a:xfrm>
            <a:off x="4043928" y="8683387"/>
            <a:ext cx="2462625" cy="440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ts val="3000"/>
              </a:lnSpc>
            </a:pPr>
            <a:r>
              <a:rPr kumimoji="1"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receives PFC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6636D4D-E044-5843-BDA4-23B2ED1BD17D}"/>
              </a:ext>
            </a:extLst>
          </p:cNvPr>
          <p:cNvSpPr txBox="1"/>
          <p:nvPr/>
        </p:nvSpPr>
        <p:spPr>
          <a:xfrm>
            <a:off x="3456528" y="9600777"/>
            <a:ext cx="1764196" cy="825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ts val="3000"/>
              </a:lnSpc>
            </a:pPr>
            <a:r>
              <a:rPr kumimoji="1"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receives PFC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F3BC2D3-5445-314A-9B4C-CACA3635A389}"/>
              </a:ext>
            </a:extLst>
          </p:cNvPr>
          <p:cNvSpPr txBox="1"/>
          <p:nvPr/>
        </p:nvSpPr>
        <p:spPr>
          <a:xfrm>
            <a:off x="5144542" y="9603194"/>
            <a:ext cx="1764196" cy="825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ts val="3000"/>
              </a:lnSpc>
            </a:pPr>
            <a:r>
              <a:rPr kumimoji="1"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receives PFC</a:t>
            </a:r>
          </a:p>
        </p:txBody>
      </p:sp>
      <p:sp>
        <p:nvSpPr>
          <p:cNvPr id="28" name="右箭头 27">
            <a:extLst>
              <a:ext uri="{FF2B5EF4-FFF2-40B4-BE49-F238E27FC236}">
                <a16:creationId xmlns:a16="http://schemas.microsoft.com/office/drawing/2014/main" id="{560C06AD-FC82-0E44-9B4B-0EFE03B64433}"/>
              </a:ext>
            </a:extLst>
          </p:cNvPr>
          <p:cNvSpPr/>
          <p:nvPr/>
        </p:nvSpPr>
        <p:spPr bwMode="auto">
          <a:xfrm rot="7848810">
            <a:off x="4531175" y="9280903"/>
            <a:ext cx="432048" cy="296320"/>
          </a:xfrm>
          <a:prstGeom prst="rightArrow">
            <a:avLst>
              <a:gd name="adj1" fmla="val 50000"/>
              <a:gd name="adj2" fmla="val 41386"/>
            </a:avLst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1"/>
            </a:outerShdw>
          </a:effectLst>
        </p:spPr>
        <p:txBody>
          <a:bodyPr vert="horz" wrap="square" lIns="91440" tIns="54000" rIns="91440" bIns="45720" numCol="1" rtlCol="0" anchor="t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500" b="1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759A4355-B3D6-794B-9FD9-B179816B939E}"/>
              </a:ext>
            </a:extLst>
          </p:cNvPr>
          <p:cNvSpPr/>
          <p:nvPr/>
        </p:nvSpPr>
        <p:spPr bwMode="auto">
          <a:xfrm rot="14080358">
            <a:off x="5784777" y="9282488"/>
            <a:ext cx="432048" cy="296320"/>
          </a:xfrm>
          <a:prstGeom prst="rightArrow">
            <a:avLst>
              <a:gd name="adj1" fmla="val 50000"/>
              <a:gd name="adj2" fmla="val 41386"/>
            </a:avLst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1"/>
            </a:outerShdw>
          </a:effectLst>
        </p:spPr>
        <p:txBody>
          <a:bodyPr vert="horz" wrap="square" lIns="91440" tIns="54000" rIns="91440" bIns="45720" numCol="1" rtlCol="0" anchor="t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500" b="1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30" name="右箭头 29">
            <a:extLst>
              <a:ext uri="{FF2B5EF4-FFF2-40B4-BE49-F238E27FC236}">
                <a16:creationId xmlns:a16="http://schemas.microsoft.com/office/drawing/2014/main" id="{C9AEC1AA-1F50-1A41-A0C0-C7BE1F03FC9F}"/>
              </a:ext>
            </a:extLst>
          </p:cNvPr>
          <p:cNvSpPr/>
          <p:nvPr/>
        </p:nvSpPr>
        <p:spPr bwMode="auto">
          <a:xfrm>
            <a:off x="5169061" y="9816801"/>
            <a:ext cx="432048" cy="239958"/>
          </a:xfrm>
          <a:prstGeom prst="rightArrow">
            <a:avLst>
              <a:gd name="adj1" fmla="val 50000"/>
              <a:gd name="adj2" fmla="val 41386"/>
            </a:avLst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1"/>
            </a:outerShdw>
          </a:effectLst>
        </p:spPr>
        <p:txBody>
          <a:bodyPr vert="horz" wrap="square" lIns="91440" tIns="54000" rIns="91440" bIns="45720" numCol="1" rtlCol="0" anchor="t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500" b="1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7E1B5D8-611B-B640-937F-9A4FE0D95870}"/>
              </a:ext>
            </a:extLst>
          </p:cNvPr>
          <p:cNvSpPr txBox="1"/>
          <p:nvPr/>
        </p:nvSpPr>
        <p:spPr>
          <a:xfrm>
            <a:off x="1949196" y="10601976"/>
            <a:ext cx="4280338" cy="11449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800" dirty="0"/>
              <a:t>Deadlock-free</a:t>
            </a:r>
            <a:r>
              <a:rPr kumimoji="1" lang="zh-CN" altLang="en-US" sz="3800" dirty="0"/>
              <a:t> </a:t>
            </a:r>
            <a:r>
              <a:rPr kumimoji="1" lang="en-US" altLang="zh-CN" sz="3800" dirty="0"/>
              <a:t>Key</a:t>
            </a:r>
            <a:r>
              <a:rPr kumimoji="1" lang="zh-CN" altLang="en-US" sz="3800" dirty="0"/>
              <a:t>：</a:t>
            </a:r>
            <a:endParaRPr kumimoji="1" lang="en-US" altLang="zh-CN" sz="3800" dirty="0"/>
          </a:p>
          <a:p>
            <a:r>
              <a:rPr kumimoji="1" lang="en-US" altLang="zh-CN" sz="3800" dirty="0"/>
              <a:t>Eliminate</a:t>
            </a:r>
            <a:r>
              <a:rPr kumimoji="1" lang="zh-CN" altLang="en-US" sz="3800" dirty="0"/>
              <a:t> </a:t>
            </a:r>
            <a:r>
              <a:rPr kumimoji="1" lang="en-US" altLang="zh-CN" sz="3800" dirty="0">
                <a:solidFill>
                  <a:srgbClr val="FF0000"/>
                </a:solidFill>
              </a:rPr>
              <a:t>CBD</a:t>
            </a:r>
            <a:endParaRPr kumimoji="1" lang="zh-CN" altLang="en-US" sz="3800" dirty="0">
              <a:solidFill>
                <a:srgbClr val="FF0000"/>
              </a:solidFill>
            </a:endParaRPr>
          </a:p>
        </p:txBody>
      </p:sp>
      <p:sp>
        <p:nvSpPr>
          <p:cNvPr id="34" name="Up-down routing in Clos is deadlock-free">
            <a:extLst>
              <a:ext uri="{FF2B5EF4-FFF2-40B4-BE49-F238E27FC236}">
                <a16:creationId xmlns:a16="http://schemas.microsoft.com/office/drawing/2014/main" id="{901C40CE-C588-3544-A352-BF403735957A}"/>
              </a:ext>
            </a:extLst>
          </p:cNvPr>
          <p:cNvSpPr txBox="1"/>
          <p:nvPr/>
        </p:nvSpPr>
        <p:spPr>
          <a:xfrm>
            <a:off x="1728254" y="3859904"/>
            <a:ext cx="5012449" cy="1681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38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 algn="l"/>
            <a:r>
              <a:rPr lang="en-US" altLang="zh-CN" dirty="0"/>
              <a:t>RDMA</a:t>
            </a:r>
            <a:r>
              <a:rPr lang="zh-CN" altLang="en-US" dirty="0"/>
              <a:t> </a:t>
            </a:r>
            <a:r>
              <a:rPr lang="en-US" altLang="zh-CN" dirty="0"/>
              <a:t>attains</a:t>
            </a:r>
            <a:r>
              <a:rPr lang="zh-CN" altLang="en-US" dirty="0"/>
              <a:t> </a:t>
            </a: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throughput,</a:t>
            </a:r>
            <a:r>
              <a:rPr lang="zh-CN" altLang="en-US" dirty="0"/>
              <a:t> </a:t>
            </a:r>
            <a:r>
              <a:rPr lang="en-US" altLang="zh-CN" dirty="0"/>
              <a:t>low</a:t>
            </a:r>
            <a:r>
              <a:rPr lang="zh-CN" altLang="en-US" dirty="0"/>
              <a:t> </a:t>
            </a:r>
            <a:r>
              <a:rPr lang="en-US" altLang="zh-CN" dirty="0"/>
              <a:t>latency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CPU</a:t>
            </a:r>
            <a:r>
              <a:rPr lang="zh-CN" altLang="en-US" dirty="0"/>
              <a:t> </a:t>
            </a:r>
            <a:r>
              <a:rPr lang="en-US" altLang="zh-CN" dirty="0"/>
              <a:t>utilization.</a:t>
            </a:r>
            <a:endParaRPr dirty="0"/>
          </a:p>
        </p:txBody>
      </p:sp>
      <p:sp>
        <p:nvSpPr>
          <p:cNvPr id="35" name="Up-down routing in Clos is deadlock-free">
            <a:extLst>
              <a:ext uri="{FF2B5EF4-FFF2-40B4-BE49-F238E27FC236}">
                <a16:creationId xmlns:a16="http://schemas.microsoft.com/office/drawing/2014/main" id="{D6F5CB3B-96B5-AD42-B3C1-40719A2136E6}"/>
              </a:ext>
            </a:extLst>
          </p:cNvPr>
          <p:cNvSpPr txBox="1"/>
          <p:nvPr/>
        </p:nvSpPr>
        <p:spPr>
          <a:xfrm>
            <a:off x="7668192" y="3989726"/>
            <a:ext cx="5012449" cy="1155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38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 algn="l"/>
            <a:r>
              <a:rPr lang="en-US" altLang="zh-CN" dirty="0"/>
              <a:t>Companies</a:t>
            </a:r>
            <a:r>
              <a:rPr lang="zh-CN" altLang="en-US" dirty="0"/>
              <a:t> </a:t>
            </a:r>
            <a:r>
              <a:rPr lang="en-US" altLang="zh-CN" dirty="0"/>
              <a:t>deployed</a:t>
            </a:r>
            <a:r>
              <a:rPr lang="zh-CN" altLang="en-US" dirty="0"/>
              <a:t> </a:t>
            </a:r>
            <a:r>
              <a:rPr lang="en-US" altLang="zh-CN" dirty="0"/>
              <a:t>RoCEv2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centers.</a:t>
            </a:r>
            <a:endParaRPr dirty="0"/>
          </a:p>
        </p:txBody>
      </p:sp>
      <p:sp>
        <p:nvSpPr>
          <p:cNvPr id="36" name="Up-down routing in Clos is deadlock-free">
            <a:extLst>
              <a:ext uri="{FF2B5EF4-FFF2-40B4-BE49-F238E27FC236}">
                <a16:creationId xmlns:a16="http://schemas.microsoft.com/office/drawing/2014/main" id="{7EB5DB39-10CE-6C45-9CE1-6797A364067E}"/>
              </a:ext>
            </a:extLst>
          </p:cNvPr>
          <p:cNvSpPr txBox="1"/>
          <p:nvPr/>
        </p:nvSpPr>
        <p:spPr>
          <a:xfrm>
            <a:off x="7604336" y="6344455"/>
            <a:ext cx="5217719" cy="1681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38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 algn="l"/>
            <a:r>
              <a:rPr lang="en-US" altLang="zh-CN" dirty="0">
                <a:solidFill>
                  <a:srgbClr val="FF0000"/>
                </a:solidFill>
              </a:rPr>
              <a:t>RoCEv2</a:t>
            </a:r>
            <a:r>
              <a:rPr lang="zh-CN" altLang="en-US" dirty="0"/>
              <a:t> </a:t>
            </a:r>
            <a:r>
              <a:rPr lang="en-US" altLang="zh-CN" dirty="0"/>
              <a:t>requires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lossless.</a:t>
            </a:r>
            <a:endParaRPr lang="en-US" altLang="zh-CN" dirty="0"/>
          </a:p>
          <a:p>
            <a:pPr algn="l"/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enable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PFC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to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avoid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congestion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pkt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loss.</a:t>
            </a:r>
          </a:p>
        </p:txBody>
      </p:sp>
      <p:sp>
        <p:nvSpPr>
          <p:cNvPr id="37" name="右箭头 36">
            <a:extLst>
              <a:ext uri="{FF2B5EF4-FFF2-40B4-BE49-F238E27FC236}">
                <a16:creationId xmlns:a16="http://schemas.microsoft.com/office/drawing/2014/main" id="{2A5E77ED-DD3D-4A43-B717-41992BA13396}"/>
              </a:ext>
            </a:extLst>
          </p:cNvPr>
          <p:cNvSpPr/>
          <p:nvPr/>
        </p:nvSpPr>
        <p:spPr bwMode="auto">
          <a:xfrm rot="10800000">
            <a:off x="6935406" y="6956151"/>
            <a:ext cx="432048" cy="425971"/>
          </a:xfrm>
          <a:prstGeom prst="rightArrow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1"/>
            </a:outerShdw>
          </a:effectLst>
        </p:spPr>
        <p:txBody>
          <a:bodyPr vert="horz" wrap="square" lIns="91440" tIns="54000" rIns="91440" bIns="45720" numCol="1" rtlCol="0" anchor="t" anchorCtr="1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500" b="1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38" name="Up-down routing in Clos is deadlock-free">
            <a:extLst>
              <a:ext uri="{FF2B5EF4-FFF2-40B4-BE49-F238E27FC236}">
                <a16:creationId xmlns:a16="http://schemas.microsoft.com/office/drawing/2014/main" id="{87DE9876-DEE1-9F46-B7E1-43E4657A8901}"/>
              </a:ext>
            </a:extLst>
          </p:cNvPr>
          <p:cNvSpPr txBox="1"/>
          <p:nvPr/>
        </p:nvSpPr>
        <p:spPr>
          <a:xfrm>
            <a:off x="1620532" y="6383341"/>
            <a:ext cx="5012449" cy="1681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38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 algn="l"/>
            <a:r>
              <a:rPr lang="en-US" altLang="zh-CN" dirty="0"/>
              <a:t>PFC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cyclic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buffer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dependency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(CBD)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loops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-&gt;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deadlock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FC+ (Flattened Clos Plus)"/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rPr dirty="0"/>
              <a:t>FC+ (Flattened Clos Plus)</a:t>
            </a:r>
          </a:p>
        </p:txBody>
      </p:sp>
      <p:pic>
        <p:nvPicPr>
          <p:cNvPr id="180" name="clos.pdf" descr="clos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230" y="3476653"/>
            <a:ext cx="9546248" cy="6403756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Clos: Cost-prohibitive even if no deadlocks…"/>
          <p:cNvSpPr txBox="1"/>
          <p:nvPr/>
        </p:nvSpPr>
        <p:spPr>
          <a:xfrm>
            <a:off x="2268412" y="10333551"/>
            <a:ext cx="8603316" cy="1155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8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dirty="0"/>
              <a:t>Clos: Cost-prohibitive even if no deadlocks </a:t>
            </a:r>
          </a:p>
          <a:p>
            <a:pPr>
              <a:defRPr sz="38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lang="en-US" altLang="zh-CN" dirty="0"/>
              <a:t>i</a:t>
            </a:r>
            <a:r>
              <a:rPr dirty="0"/>
              <a:t>n</a:t>
            </a:r>
            <a:r>
              <a:rPr lang="zh-CN" altLang="en-US" dirty="0"/>
              <a:t> </a:t>
            </a:r>
            <a:r>
              <a:rPr lang="en-US" altLang="zh-CN" dirty="0"/>
              <a:t>up-down</a:t>
            </a:r>
            <a:r>
              <a:rPr dirty="0"/>
              <a:t> routing</a:t>
            </a:r>
          </a:p>
        </p:txBody>
      </p:sp>
      <p:pic>
        <p:nvPicPr>
          <p:cNvPr id="182" name="protential_CBD.pdf" descr="protential_CBD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0554" y="4498816"/>
            <a:ext cx="9939274" cy="4718369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Expander: Cost-efficient but contains…"/>
          <p:cNvSpPr txBox="1"/>
          <p:nvPr/>
        </p:nvSpPr>
        <p:spPr>
          <a:xfrm>
            <a:off x="14784586" y="10133474"/>
            <a:ext cx="7545334" cy="1155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8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dirty="0"/>
              <a:t>Expander: Cost-efficient but contains </a:t>
            </a:r>
          </a:p>
          <a:p>
            <a:pPr>
              <a:defRPr sz="38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dirty="0"/>
              <a:t>deadlocks in routing</a:t>
            </a:r>
          </a:p>
        </p:txBody>
      </p:sp>
      <p:sp>
        <p:nvSpPr>
          <p:cNvPr id="184" name="How to design a deadlock avoidance routing in expander topology?"/>
          <p:cNvSpPr txBox="1"/>
          <p:nvPr/>
        </p:nvSpPr>
        <p:spPr>
          <a:xfrm>
            <a:off x="3922909" y="11972194"/>
            <a:ext cx="16538182" cy="822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>
                <a:solidFill>
                  <a:schemeClr val="accent5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rPr dirty="0"/>
              <a:t>How to design a deadlock</a:t>
            </a:r>
            <a:r>
              <a:rPr lang="en-US" altLang="zh-CN" dirty="0"/>
              <a:t>-free</a:t>
            </a:r>
            <a:r>
              <a:rPr lang="zh-CN" altLang="en-US" dirty="0"/>
              <a:t> </a:t>
            </a:r>
            <a:r>
              <a:rPr dirty="0"/>
              <a:t>routing in expander topology?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25E7F8D-0AC8-DE42-99ED-61E55A740E5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SG" smtClean="0"/>
              <a:t>3</a:t>
            </a:fld>
            <a:endParaRPr lang="zh-SG" altLang="en-US"/>
          </a:p>
        </p:txBody>
      </p:sp>
      <p:sp>
        <p:nvSpPr>
          <p:cNvPr id="11" name="Background">
            <a:extLst>
              <a:ext uri="{FF2B5EF4-FFF2-40B4-BE49-F238E27FC236}">
                <a16:creationId xmlns:a16="http://schemas.microsoft.com/office/drawing/2014/main" id="{D3AF83C0-17E8-3F43-BD19-F5E08787A518}"/>
              </a:ext>
            </a:extLst>
          </p:cNvPr>
          <p:cNvSpPr txBox="1">
            <a:spLocks/>
          </p:cNvSpPr>
          <p:nvPr/>
        </p:nvSpPr>
        <p:spPr>
          <a:xfrm>
            <a:off x="1219200" y="2047600"/>
            <a:ext cx="21945602" cy="1356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ctr" defTabSz="7429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-72" baseline="0">
                <a:solidFill>
                  <a:schemeClr val="accent5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0922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2pPr>
            <a:lvl3pPr marL="16383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3pPr>
            <a:lvl4pPr marL="21844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4pPr>
            <a:lvl5pPr marL="27305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5pPr>
            <a:lvl6pPr marL="32766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6pPr>
            <a:lvl7pPr marL="38227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7pPr>
            <a:lvl8pPr marL="43688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8pPr>
            <a:lvl9pPr marL="49149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9pPr>
          </a:lstStyle>
          <a:p>
            <a:pPr hangingPunct="1"/>
            <a:r>
              <a:rPr lang="en-SG" sz="6600"/>
              <a:t>Background</a:t>
            </a:r>
            <a:endParaRPr lang="en-SG" sz="6600"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FC+ (Flattened Clos Plus)"/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FC+ (Flattened Clos Plus)</a:t>
            </a:r>
          </a:p>
        </p:txBody>
      </p:sp>
      <p:sp>
        <p:nvSpPr>
          <p:cNvPr id="190" name="Existing state-of-the-art work: FC (Flattened Clos)"/>
          <p:cNvSpPr txBox="1"/>
          <p:nvPr/>
        </p:nvSpPr>
        <p:spPr>
          <a:xfrm>
            <a:off x="1369570" y="2759735"/>
            <a:ext cx="21945602" cy="1356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77500" lnSpcReduction="20000"/>
          </a:bodyPr>
          <a:lstStyle>
            <a:lvl1pPr defTabSz="742950">
              <a:lnSpc>
                <a:spcPct val="100000"/>
              </a:lnSpc>
              <a:defRPr sz="7200" spc="-72">
                <a:solidFill>
                  <a:schemeClr val="accent5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rPr dirty="0"/>
              <a:t>Existing </a:t>
            </a:r>
            <a:r>
              <a:rPr lang="en-US" altLang="zh-CN" dirty="0"/>
              <a:t>deadlock-free</a:t>
            </a:r>
            <a:r>
              <a:rPr lang="zh-CN" altLang="en-US" dirty="0"/>
              <a:t> </a:t>
            </a:r>
            <a:r>
              <a:rPr dirty="0"/>
              <a:t>state-of-the-art work: FC (Flattened Clos)</a:t>
            </a:r>
          </a:p>
        </p:txBody>
      </p:sp>
      <p:pic>
        <p:nvPicPr>
          <p:cNvPr id="191" name="FC_topo_routing.pdf" descr="FC_topo_routing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295" y="3952063"/>
            <a:ext cx="19189314" cy="6318294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Expander topology with 4 switches ,…"/>
          <p:cNvSpPr txBox="1"/>
          <p:nvPr/>
        </p:nvSpPr>
        <p:spPr>
          <a:xfrm>
            <a:off x="2549775" y="10277956"/>
            <a:ext cx="8835752" cy="988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dirty="0"/>
              <a:t>Expander topology with 4</a:t>
            </a:r>
            <a:r>
              <a:rPr lang="zh-CN" altLang="en-US" dirty="0"/>
              <a:t> </a:t>
            </a:r>
            <a:r>
              <a:rPr lang="en-US" altLang="zh-CN" dirty="0" err="1"/>
              <a:t>ToR</a:t>
            </a:r>
            <a:r>
              <a:rPr dirty="0"/>
              <a:t> switches ,</a:t>
            </a:r>
          </a:p>
          <a:p>
            <a:pPr>
              <a:defRPr sz="32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dirty="0"/>
              <a:t>each switch has 4 ports connected to other switches</a:t>
            </a:r>
          </a:p>
        </p:txBody>
      </p:sp>
      <p:sp>
        <p:nvSpPr>
          <p:cNvPr id="193" name="Split each switch into 3 virtual switches,…"/>
          <p:cNvSpPr txBox="1"/>
          <p:nvPr/>
        </p:nvSpPr>
        <p:spPr>
          <a:xfrm>
            <a:off x="13778404" y="10144359"/>
            <a:ext cx="7980173" cy="1256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dirty="0"/>
              <a:t>Split each switch into 3 virtual switches,</a:t>
            </a:r>
          </a:p>
          <a:p>
            <a:pPr>
              <a:defRPr sz="32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dirty="0"/>
              <a:t>build the virtual topology with 3 layers</a:t>
            </a:r>
          </a:p>
        </p:txBody>
      </p:sp>
      <p:sp>
        <p:nvSpPr>
          <p:cNvPr id="194" name="Shizhen Zhao, Qizhou Zhang, Peirui Cao, Xiao Zhang, Xinbing Wang, Chenghu Zhou, &quot;Flattened Clos: Designing High-performance Deadlock-free Expander Data Center Networks Using Graph Contraction,&quot; in NSDI, Boston, MA, USA, April, 2023."/>
          <p:cNvSpPr txBox="1"/>
          <p:nvPr/>
        </p:nvSpPr>
        <p:spPr>
          <a:xfrm>
            <a:off x="1540342" y="11823739"/>
            <a:ext cx="21774830" cy="1764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00000"/>
              </a:lnSpc>
              <a:defRPr sz="3600">
                <a:solidFill>
                  <a:srgbClr val="0000E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>
                <a:solidFill>
                  <a:srgbClr val="000000"/>
                </a:solidFill>
              </a:rPr>
              <a:t>Shizhen</a:t>
            </a:r>
            <a:r>
              <a:rPr dirty="0">
                <a:solidFill>
                  <a:srgbClr val="000000"/>
                </a:solidFill>
              </a:rPr>
              <a:t> Zhao, </a:t>
            </a:r>
            <a:r>
              <a:rPr dirty="0" err="1">
                <a:solidFill>
                  <a:srgbClr val="000000"/>
                </a:solidFill>
              </a:rPr>
              <a:t>Qizhou</a:t>
            </a:r>
            <a:r>
              <a:rPr dirty="0">
                <a:solidFill>
                  <a:srgbClr val="000000"/>
                </a:solidFill>
              </a:rPr>
              <a:t> Zhang, </a:t>
            </a:r>
            <a:r>
              <a:rPr dirty="0" err="1">
                <a:solidFill>
                  <a:srgbClr val="000000"/>
                </a:solidFill>
              </a:rPr>
              <a:t>Peirui</a:t>
            </a:r>
            <a:r>
              <a:rPr dirty="0">
                <a:solidFill>
                  <a:srgbClr val="000000"/>
                </a:solidFill>
              </a:rPr>
              <a:t> Cao, Xiao Zhang, </a:t>
            </a:r>
            <a:r>
              <a:rPr dirty="0" err="1">
                <a:solidFill>
                  <a:srgbClr val="000000"/>
                </a:solidFill>
              </a:rPr>
              <a:t>Xinbing</a:t>
            </a:r>
            <a:r>
              <a:rPr dirty="0">
                <a:solidFill>
                  <a:srgbClr val="000000"/>
                </a:solidFill>
              </a:rPr>
              <a:t> Wang, </a:t>
            </a:r>
            <a:r>
              <a:rPr dirty="0" err="1">
                <a:solidFill>
                  <a:srgbClr val="000000"/>
                </a:solidFill>
              </a:rPr>
              <a:t>Chenghu</a:t>
            </a:r>
            <a:r>
              <a:rPr dirty="0">
                <a:solidFill>
                  <a:srgbClr val="000000"/>
                </a:solidFill>
              </a:rPr>
              <a:t> Zhou, </a:t>
            </a:r>
            <a:r>
              <a:rPr u="sng" dirty="0">
                <a:hlinkClick r:id="rId4"/>
              </a:rPr>
              <a:t>"Flattened Clos: Designing High-performance Deadlock-free Expander Data Center Networks Using Graph Contraction,"</a:t>
            </a:r>
            <a:r>
              <a:rPr dirty="0">
                <a:solidFill>
                  <a:srgbClr val="000000"/>
                </a:solidFill>
              </a:rPr>
              <a:t> in </a:t>
            </a:r>
            <a:r>
              <a:rPr b="1" dirty="0">
                <a:solidFill>
                  <a:srgbClr val="000000"/>
                </a:solidFill>
              </a:rPr>
              <a:t>NSDI</a:t>
            </a:r>
            <a:r>
              <a:rPr dirty="0">
                <a:solidFill>
                  <a:srgbClr val="000000"/>
                </a:solidFill>
              </a:rPr>
              <a:t>, Boston, MA, USA, April, 2023.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987662B-A379-DF40-8F8D-B739E3668EC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SG" smtClean="0"/>
              <a:t>4</a:t>
            </a:fld>
            <a:endParaRPr lang="zh-SG" altLang="en-US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FC+ (Flattened Clos Plus)"/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FC+ (Flattened Clos Plus)</a:t>
            </a:r>
          </a:p>
        </p:txBody>
      </p:sp>
      <p:sp>
        <p:nvSpPr>
          <p:cNvPr id="200" name="Performance loss of FC and FC+’s motivation"/>
          <p:cNvSpPr txBox="1"/>
          <p:nvPr/>
        </p:nvSpPr>
        <p:spPr>
          <a:xfrm>
            <a:off x="1219200" y="2384648"/>
            <a:ext cx="21945602" cy="1356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defTabSz="742950">
              <a:lnSpc>
                <a:spcPct val="100000"/>
              </a:lnSpc>
              <a:defRPr sz="7200" spc="-72">
                <a:solidFill>
                  <a:schemeClr val="accent5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rPr lang="en-US" altLang="zh-CN" dirty="0"/>
              <a:t>Throughput</a:t>
            </a:r>
            <a:r>
              <a:rPr dirty="0"/>
              <a:t> loss of FC and FC+’s motivation</a:t>
            </a:r>
          </a:p>
        </p:txBody>
      </p:sp>
      <p:pic>
        <p:nvPicPr>
          <p:cNvPr id="201" name="throughput-worst-d32_2.pdf" descr="throughput-worst-d32_2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1240" y="4541720"/>
            <a:ext cx="11295136" cy="54783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throughput-ur-d32_2.pdf" descr="throughput-ur-d32_2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54" y="4541720"/>
            <a:ext cx="11295135" cy="5478304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Uniform random traffic pattern"/>
          <p:cNvSpPr txBox="1"/>
          <p:nvPr/>
        </p:nvSpPr>
        <p:spPr>
          <a:xfrm>
            <a:off x="2685688" y="9845132"/>
            <a:ext cx="8302524" cy="896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t>Uniform random traffic pattern</a:t>
            </a:r>
          </a:p>
        </p:txBody>
      </p:sp>
      <p:sp>
        <p:nvSpPr>
          <p:cNvPr id="204" name="Near-worst case traffic pattern"/>
          <p:cNvSpPr txBox="1"/>
          <p:nvPr/>
        </p:nvSpPr>
        <p:spPr>
          <a:xfrm>
            <a:off x="14457314" y="9845132"/>
            <a:ext cx="8048093" cy="896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t>Near-worst case traffic pattern</a:t>
            </a:r>
          </a:p>
        </p:txBody>
      </p:sp>
      <p:sp>
        <p:nvSpPr>
          <p:cNvPr id="205" name="Target:  FC+ motivates to design deadlock avoidance routing…"/>
          <p:cNvSpPr txBox="1"/>
          <p:nvPr/>
        </p:nvSpPr>
        <p:spPr>
          <a:xfrm>
            <a:off x="4948029" y="11875487"/>
            <a:ext cx="14487941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solidFill>
                  <a:schemeClr val="accent5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dirty="0"/>
              <a:t>Target:  FC+ motivates design</a:t>
            </a:r>
            <a:r>
              <a:rPr lang="en-US" altLang="zh-CN" dirty="0"/>
              <a:t>ing</a:t>
            </a:r>
            <a:r>
              <a:rPr dirty="0"/>
              <a:t> deadlock</a:t>
            </a:r>
            <a:r>
              <a:rPr lang="en-US" altLang="zh-CN" dirty="0"/>
              <a:t>-free</a:t>
            </a:r>
            <a:r>
              <a:rPr dirty="0"/>
              <a:t> routing </a:t>
            </a:r>
          </a:p>
          <a:p>
            <a:pPr>
              <a:defRPr sz="5000">
                <a:solidFill>
                  <a:schemeClr val="accent5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dirty="0"/>
              <a:t>without performance loss  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28FDD61-AFC2-4947-87CE-4CF532FEACE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SG" smtClean="0"/>
              <a:t>5</a:t>
            </a:fld>
            <a:endParaRPr lang="zh-SG" altLang="en-US"/>
          </a:p>
        </p:txBody>
      </p:sp>
      <p:sp>
        <p:nvSpPr>
          <p:cNvPr id="12" name="FC+ ( )  overlaps with KSP-…">
            <a:extLst>
              <a:ext uri="{FF2B5EF4-FFF2-40B4-BE49-F238E27FC236}">
                <a16:creationId xmlns:a16="http://schemas.microsoft.com/office/drawing/2014/main" id="{4D277C26-5B76-8E4E-8BEB-596B15B7B797}"/>
              </a:ext>
            </a:extLst>
          </p:cNvPr>
          <p:cNvSpPr txBox="1"/>
          <p:nvPr/>
        </p:nvSpPr>
        <p:spPr>
          <a:xfrm>
            <a:off x="856363" y="10845902"/>
            <a:ext cx="22671271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ma14="http://schemas.microsoft.com/office/mac/drawingml/2011/main" xmlns:a14="http://schemas.microsoft.com/office/drawing/2010/main" xmlns:mc="http://schemas.openxmlformats.org/markup-compatibility/2006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lang="en-US" altLang="zh-CN" sz="5000" dirty="0"/>
              <a:t>Calculate</a:t>
            </a:r>
            <a:r>
              <a:rPr lang="zh-CN" altLang="en-US" sz="5000" dirty="0"/>
              <a:t> </a:t>
            </a:r>
            <a:r>
              <a:rPr lang="en-US" altLang="zh-CN" sz="5000" dirty="0"/>
              <a:t>the</a:t>
            </a:r>
            <a:r>
              <a:rPr lang="zh-CN" altLang="en-US" sz="5000" dirty="0"/>
              <a:t> </a:t>
            </a:r>
            <a:r>
              <a:rPr lang="en-US" altLang="zh-CN" sz="5000" dirty="0"/>
              <a:t>throughput</a:t>
            </a:r>
            <a:r>
              <a:rPr lang="zh-CN" altLang="en-US" sz="5000" dirty="0"/>
              <a:t> </a:t>
            </a:r>
            <a:r>
              <a:rPr lang="en-US" altLang="zh-CN" sz="5000" dirty="0"/>
              <a:t>of</a:t>
            </a:r>
            <a:r>
              <a:rPr lang="zh-CN" altLang="en-US" sz="5000" dirty="0"/>
              <a:t> </a:t>
            </a:r>
            <a:r>
              <a:rPr lang="en-US" altLang="zh-CN" sz="5000" dirty="0"/>
              <a:t>Ideal</a:t>
            </a:r>
            <a:r>
              <a:rPr lang="zh-CN" altLang="en-US" sz="5000" dirty="0"/>
              <a:t> </a:t>
            </a:r>
            <a:r>
              <a:rPr lang="en-US" altLang="zh-CN" sz="5000" dirty="0"/>
              <a:t>KSP</a:t>
            </a:r>
            <a:r>
              <a:rPr lang="zh-CN" altLang="en-US" sz="5000" dirty="0"/>
              <a:t> </a:t>
            </a:r>
            <a:r>
              <a:rPr lang="en-US" altLang="zh-CN" sz="5000" dirty="0"/>
              <a:t>as</a:t>
            </a:r>
            <a:r>
              <a:rPr lang="zh-CN" altLang="en-US" sz="5000" dirty="0"/>
              <a:t> </a:t>
            </a:r>
            <a:r>
              <a:rPr lang="en-US" altLang="zh-CN" sz="5000" dirty="0"/>
              <a:t>baseline.</a:t>
            </a:r>
            <a:r>
              <a:rPr lang="zh-CN" altLang="en-US" sz="5000" dirty="0"/>
              <a:t> </a:t>
            </a:r>
            <a:r>
              <a:rPr lang="en-US" altLang="zh-CN" sz="5000" dirty="0"/>
              <a:t>In</a:t>
            </a:r>
            <a:r>
              <a:rPr lang="zh-CN" altLang="en-US" sz="5000" dirty="0"/>
              <a:t> </a:t>
            </a:r>
            <a:r>
              <a:rPr lang="en-US" altLang="zh-CN" sz="5000" dirty="0"/>
              <a:t>fact,</a:t>
            </a:r>
            <a:r>
              <a:rPr lang="zh-CN" altLang="en-US" sz="5000" dirty="0"/>
              <a:t> </a:t>
            </a:r>
            <a:r>
              <a:rPr lang="en-US" altLang="zh-CN" sz="5000" dirty="0"/>
              <a:t>real</a:t>
            </a:r>
            <a:r>
              <a:rPr lang="zh-CN" altLang="en-US" sz="5000" dirty="0"/>
              <a:t> </a:t>
            </a:r>
            <a:r>
              <a:rPr lang="en-US" altLang="zh-CN" sz="5000" dirty="0"/>
              <a:t>KSP</a:t>
            </a:r>
            <a:r>
              <a:rPr lang="zh-CN" altLang="en-US" sz="5000" dirty="0"/>
              <a:t> </a:t>
            </a:r>
            <a:r>
              <a:rPr lang="en-US" altLang="zh-CN" sz="5000" dirty="0"/>
              <a:t>can</a:t>
            </a:r>
            <a:r>
              <a:rPr lang="zh-CN" altLang="en-US" sz="5000" dirty="0"/>
              <a:t> </a:t>
            </a:r>
            <a:r>
              <a:rPr lang="en-US" altLang="zh-CN" sz="5000" dirty="0"/>
              <a:t>cause</a:t>
            </a:r>
            <a:r>
              <a:rPr lang="zh-CN" altLang="en-US" sz="5000" dirty="0"/>
              <a:t> </a:t>
            </a:r>
            <a:r>
              <a:rPr lang="en-US" altLang="zh-CN" sz="5000" dirty="0"/>
              <a:t>deadlock.</a:t>
            </a:r>
            <a:endParaRPr sz="5000"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FC+ (Flattened Clos Plus)"/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FC+ (Flattened Clos Plus)</a:t>
            </a:r>
          </a:p>
        </p:txBody>
      </p:sp>
      <p:sp>
        <p:nvSpPr>
          <p:cNvPr id="277" name="Evaluation"/>
          <p:cNvSpPr txBox="1"/>
          <p:nvPr/>
        </p:nvSpPr>
        <p:spPr>
          <a:xfrm>
            <a:off x="5294273" y="1122261"/>
            <a:ext cx="21945603" cy="1356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defTabSz="742950">
              <a:lnSpc>
                <a:spcPct val="100000"/>
              </a:lnSpc>
              <a:defRPr sz="7200" spc="-72">
                <a:solidFill>
                  <a:schemeClr val="accent5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rPr lang="en-US" altLang="zh-CN" dirty="0"/>
              <a:t>Contribution</a:t>
            </a:r>
            <a:endParaRPr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01FCFC2-ACAB-1F45-8EEC-E4456CF95A8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SG" smtClean="0"/>
              <a:t>6</a:t>
            </a:fld>
            <a:endParaRPr lang="zh-SG" altLang="en-US"/>
          </a:p>
        </p:txBody>
      </p:sp>
      <p:sp>
        <p:nvSpPr>
          <p:cNvPr id="12" name="FC+ ( )  overlaps with KSP-…">
            <a:extLst>
              <a:ext uri="{FF2B5EF4-FFF2-40B4-BE49-F238E27FC236}">
                <a16:creationId xmlns:a16="http://schemas.microsoft.com/office/drawing/2014/main" id="{635D3900-A64D-D943-94B3-85F4EC72F3BA}"/>
              </a:ext>
            </a:extLst>
          </p:cNvPr>
          <p:cNvSpPr txBox="1"/>
          <p:nvPr/>
        </p:nvSpPr>
        <p:spPr>
          <a:xfrm>
            <a:off x="1856510" y="8101266"/>
            <a:ext cx="102657" cy="1096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zh-CN" sz="4800" dirty="0"/>
          </a:p>
        </p:txBody>
      </p:sp>
      <p:sp>
        <p:nvSpPr>
          <p:cNvPr id="8" name="FC+ ( )  overlaps with KSP-…">
            <a:extLst>
              <a:ext uri="{FF2B5EF4-FFF2-40B4-BE49-F238E27FC236}">
                <a16:creationId xmlns:a16="http://schemas.microsoft.com/office/drawing/2014/main" id="{8CB0B57D-87F5-C843-AEDF-B04DF74BD0D2}"/>
              </a:ext>
            </a:extLst>
          </p:cNvPr>
          <p:cNvSpPr txBox="1"/>
          <p:nvPr/>
        </p:nvSpPr>
        <p:spPr>
          <a:xfrm>
            <a:off x="2493819" y="2625945"/>
            <a:ext cx="17583151" cy="8852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800" dirty="0"/>
              <a:t>FC+</a:t>
            </a:r>
            <a:r>
              <a:rPr lang="zh-CN" altLang="en-US" sz="4800" dirty="0"/>
              <a:t> </a:t>
            </a:r>
            <a:r>
              <a:rPr lang="en-US" altLang="zh-CN" sz="4800" dirty="0"/>
              <a:t>finds</a:t>
            </a:r>
            <a:r>
              <a:rPr lang="zh-CN" altLang="en-US" sz="4800" dirty="0"/>
              <a:t> </a:t>
            </a:r>
            <a:r>
              <a:rPr lang="en-US" altLang="zh-CN" sz="4800" dirty="0"/>
              <a:t>the</a:t>
            </a:r>
            <a:r>
              <a:rPr lang="zh-CN" altLang="en-US" sz="4800" dirty="0"/>
              <a:t> </a:t>
            </a:r>
            <a:r>
              <a:rPr lang="en-US" altLang="zh-CN" sz="4800" dirty="0"/>
              <a:t>reason</a:t>
            </a:r>
            <a:r>
              <a:rPr lang="zh-CN" altLang="en-US" sz="4800" dirty="0"/>
              <a:t> </a:t>
            </a:r>
            <a:r>
              <a:rPr lang="en-US" altLang="zh-CN" sz="4800" dirty="0"/>
              <a:t>of</a:t>
            </a:r>
            <a:r>
              <a:rPr lang="zh-CN" altLang="en-US" sz="4800" dirty="0"/>
              <a:t> </a:t>
            </a:r>
            <a:r>
              <a:rPr lang="en-US" altLang="zh-CN" sz="4800" dirty="0"/>
              <a:t>throughput</a:t>
            </a:r>
            <a:r>
              <a:rPr lang="zh-CN" altLang="en-US" sz="4800" dirty="0"/>
              <a:t> </a:t>
            </a:r>
            <a:r>
              <a:rPr lang="en-US" altLang="zh-CN" sz="4800" dirty="0"/>
              <a:t>gap</a:t>
            </a:r>
            <a:r>
              <a:rPr lang="zh-CN" altLang="en-US" sz="4800" dirty="0"/>
              <a:t> </a:t>
            </a:r>
            <a:r>
              <a:rPr lang="en-US" altLang="zh-CN" sz="4800" dirty="0"/>
              <a:t>between</a:t>
            </a:r>
            <a:r>
              <a:rPr lang="zh-CN" altLang="en-US" sz="4800" dirty="0"/>
              <a:t> </a:t>
            </a:r>
            <a:r>
              <a:rPr lang="en-US" altLang="zh-CN" sz="4800" dirty="0"/>
              <a:t>FC</a:t>
            </a:r>
            <a:r>
              <a:rPr lang="zh-CN" altLang="en-US" sz="4800" dirty="0"/>
              <a:t> </a:t>
            </a:r>
            <a:r>
              <a:rPr lang="en-US" altLang="zh-CN" sz="4800" dirty="0"/>
              <a:t>and</a:t>
            </a:r>
            <a:r>
              <a:rPr lang="zh-CN" altLang="en-US" sz="4800" dirty="0"/>
              <a:t> </a:t>
            </a:r>
            <a:r>
              <a:rPr lang="en-US" altLang="zh-CN" sz="4800" dirty="0"/>
              <a:t>ideal</a:t>
            </a:r>
            <a:r>
              <a:rPr lang="zh-CN" altLang="en-US" sz="4800" dirty="0"/>
              <a:t> </a:t>
            </a:r>
            <a:r>
              <a:rPr lang="en-US" altLang="zh-CN" sz="4800" dirty="0"/>
              <a:t>KSP.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4800" dirty="0"/>
              <a:t>FC+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proposes</a:t>
            </a:r>
            <a:r>
              <a:rPr kumimoji="1" lang="zh-CN" altLang="en-US" sz="4800" dirty="0"/>
              <a:t> </a:t>
            </a:r>
            <a:r>
              <a:rPr kumimoji="1" lang="en-SG" altLang="zh-CN" sz="4800" dirty="0"/>
              <a:t>non-uniform virtual multi-layer</a:t>
            </a:r>
            <a:r>
              <a:rPr kumimoji="1" lang="zh-CN" altLang="en-US" sz="4800" dirty="0"/>
              <a:t> </a:t>
            </a:r>
            <a:r>
              <a:rPr kumimoji="1" lang="en-SG" altLang="zh-CN" sz="4800" dirty="0"/>
              <a:t>topology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to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add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path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diversity.</a:t>
            </a:r>
            <a:endParaRPr kumimoji="1" lang="en-SG" altLang="zh-CN" sz="4800" dirty="0"/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4800" dirty="0"/>
              <a:t>FC+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proposes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deadlock-free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KSP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(DF-KSP)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routing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to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guarantee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deadlock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free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and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high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throughput.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4800" dirty="0"/>
              <a:t>FC+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only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needs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2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lossless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priority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queues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to improve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path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diversity.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Other deadlock-free methods require more queues, which poses a challenge due to the constrained buffer space.</a:t>
            </a:r>
            <a:endParaRPr sz="5000" dirty="0"/>
          </a:p>
        </p:txBody>
      </p:sp>
    </p:spTree>
    <p:extLst>
      <p:ext uri="{BB962C8B-B14F-4D97-AF65-F5344CB8AC3E}">
        <p14:creationId xmlns:p14="http://schemas.microsoft.com/office/powerpoint/2010/main" val="299001779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FC+ (Flattened Clos Plus)"/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FC+ (Flattened Clos Plus)</a:t>
            </a:r>
          </a:p>
        </p:txBody>
      </p:sp>
      <p:sp>
        <p:nvSpPr>
          <p:cNvPr id="211" name="Analyze the bottleneck of FC"/>
          <p:cNvSpPr txBox="1"/>
          <p:nvPr/>
        </p:nvSpPr>
        <p:spPr>
          <a:xfrm>
            <a:off x="1219200" y="2384648"/>
            <a:ext cx="21945602" cy="1356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defTabSz="742950">
              <a:lnSpc>
                <a:spcPct val="100000"/>
              </a:lnSpc>
              <a:defRPr sz="7200" spc="-72">
                <a:solidFill>
                  <a:schemeClr val="accent5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rPr dirty="0"/>
              <a:t>Analyze the bottleneck of FC</a:t>
            </a:r>
          </a:p>
        </p:txBody>
      </p:sp>
      <p:graphicFrame>
        <p:nvGraphicFramePr>
          <p:cNvPr id="212" name="表格 1"/>
          <p:cNvGraphicFramePr/>
          <p:nvPr>
            <p:extLst>
              <p:ext uri="{D42A27DB-BD31-4B8C-83A1-F6EECF244321}">
                <p14:modId xmlns:p14="http://schemas.microsoft.com/office/powerpoint/2010/main" val="2976184617"/>
              </p:ext>
            </p:extLst>
          </p:nvPr>
        </p:nvGraphicFramePr>
        <p:xfrm>
          <a:off x="3132429" y="4381512"/>
          <a:ext cx="18119140" cy="5894469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3795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77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79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679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5994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3200">
                          <a:sym typeface="Avenir Next Demi Bold"/>
                        </a:rPr>
                        <a:t>Num. of switches in network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3200">
                          <a:sym typeface="Avenir Next Demi Bold"/>
                        </a:rPr>
                        <a:t>Average num. of available up-down paths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3200" dirty="0">
                          <a:sym typeface="Avenir Next Demi Bold"/>
                        </a:rPr>
                        <a:t>Average num. of </a:t>
                      </a:r>
                      <a:r>
                        <a:rPr lang="en-US" altLang="zh-CN" sz="3200" dirty="0">
                          <a:sym typeface="Avenir Next Demi Bold"/>
                        </a:rPr>
                        <a:t>disjoint</a:t>
                      </a:r>
                      <a:r>
                        <a:rPr lang="zh-CN" altLang="en-US" sz="3200" dirty="0">
                          <a:sym typeface="Avenir Next Demi Bold"/>
                        </a:rPr>
                        <a:t> </a:t>
                      </a:r>
                      <a:r>
                        <a:rPr sz="3200" dirty="0">
                          <a:sym typeface="Avenir Next Demi Bold"/>
                        </a:rPr>
                        <a:t>up-down paths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3200">
                          <a:sym typeface="Avenir Next Demi Bold"/>
                        </a:rPr>
                        <a:t>Links connected to other switches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032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3200">
                          <a:sym typeface="Avenir Next Demi Bold"/>
                        </a:rPr>
                        <a:t>100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31.67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6.48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9783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3200">
                          <a:sym typeface="Avenir Next Demi Bold"/>
                        </a:rPr>
                        <a:t>200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16.07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5.01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324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3200">
                          <a:sym typeface="Avenir Next Demi Bold"/>
                        </a:rPr>
                        <a:t>300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10.78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4.22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118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3200">
                          <a:sym typeface="Avenir Next Demi Bold"/>
                        </a:rPr>
                        <a:t>400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22.83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4.92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3" name="Both FC’s virtual topology and routing have very poor path diversity.…"/>
          <p:cNvSpPr txBox="1"/>
          <p:nvPr/>
        </p:nvSpPr>
        <p:spPr>
          <a:xfrm>
            <a:off x="2961106" y="11379766"/>
            <a:ext cx="18461785" cy="1404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700">
                <a:solidFill>
                  <a:schemeClr val="accent5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dirty="0"/>
              <a:t>Both FC’s virtual topology and routing have very poor path diversity. </a:t>
            </a:r>
          </a:p>
          <a:p>
            <a:pPr>
              <a:defRPr sz="4700">
                <a:solidFill>
                  <a:schemeClr val="accent5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dirty="0"/>
              <a:t> </a:t>
            </a:r>
            <a:r>
              <a:rPr lang="en-US" altLang="zh-CN" dirty="0"/>
              <a:t>T</a:t>
            </a:r>
            <a:r>
              <a:rPr dirty="0"/>
              <a:t>he designs of FC impair path diversity, we need to redesign all of them !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F2A12BD-4B9D-3141-8CC6-AE31C596831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SG" smtClean="0"/>
              <a:t>7</a:t>
            </a:fld>
            <a:endParaRPr lang="zh-SG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154C79E-65BD-AC4F-A143-849FBA5D42C4}"/>
              </a:ext>
            </a:extLst>
          </p:cNvPr>
          <p:cNvSpPr/>
          <p:nvPr/>
        </p:nvSpPr>
        <p:spPr>
          <a:xfrm>
            <a:off x="11887200" y="6234545"/>
            <a:ext cx="4738252" cy="4954800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SG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venir Next Regular"/>
              <a:ea typeface="Avenir Next Regular"/>
              <a:cs typeface="Avenir Next Regular"/>
              <a:sym typeface="Avenir Next Regular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2AB7FF1-653A-E545-8F5E-460BCE17E500}"/>
              </a:ext>
            </a:extLst>
          </p:cNvPr>
          <p:cNvSpPr txBox="1"/>
          <p:nvPr/>
        </p:nvSpPr>
        <p:spPr>
          <a:xfrm>
            <a:off x="12593780" y="10449378"/>
            <a:ext cx="3325091" cy="5909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Too</a:t>
            </a:r>
            <a:r>
              <a:rPr lang="zh-CN" altLang="en-US" sz="3600" b="1" dirty="0">
                <a:solidFill>
                  <a:srgbClr val="FF0000"/>
                </a:solidFill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</a:rPr>
              <a:t>few</a:t>
            </a:r>
            <a:endParaRPr lang="zh-SG" altLang="en-US" sz="3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From FC to FC+ (Improve path diversity in topology)"/>
          <p:cNvSpPr txBox="1">
            <a:spLocks noGrp="1"/>
          </p:cNvSpPr>
          <p:nvPr>
            <p:ph type="title"/>
          </p:nvPr>
        </p:nvSpPr>
        <p:spPr>
          <a:xfrm>
            <a:off x="1219200" y="506195"/>
            <a:ext cx="21945600" cy="17272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2170176">
              <a:defRPr sz="7476" spc="-74"/>
            </a:lvl1pPr>
          </a:lstStyle>
          <a:p>
            <a:r>
              <a:rPr dirty="0"/>
              <a:t>From FC to FC+ (Improve path diversity in topology)</a:t>
            </a:r>
          </a:p>
        </p:txBody>
      </p:sp>
      <p:sp>
        <p:nvSpPr>
          <p:cNvPr id="219" name="Redesign of virtual multi-layer topology"/>
          <p:cNvSpPr txBox="1"/>
          <p:nvPr/>
        </p:nvSpPr>
        <p:spPr>
          <a:xfrm>
            <a:off x="1117757" y="2070050"/>
            <a:ext cx="21945602" cy="1356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defTabSz="742950">
              <a:lnSpc>
                <a:spcPct val="100000"/>
              </a:lnSpc>
              <a:defRPr sz="7200" spc="-72">
                <a:solidFill>
                  <a:schemeClr val="accent5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rPr dirty="0"/>
              <a:t>Redesign of virtual multi-layer topology</a:t>
            </a:r>
          </a:p>
        </p:txBody>
      </p:sp>
      <p:pic>
        <p:nvPicPr>
          <p:cNvPr id="220" name="virtual_switch_fc.pdf" descr="virtual_switch_fc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148464"/>
            <a:ext cx="10635810" cy="7407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virtual_switch_FC+1.pdf" descr="virtual_switch_FC+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1984" y="3280198"/>
            <a:ext cx="8872098" cy="7144408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FC virtual topology"/>
          <p:cNvSpPr txBox="1"/>
          <p:nvPr/>
        </p:nvSpPr>
        <p:spPr>
          <a:xfrm>
            <a:off x="3941770" y="10499467"/>
            <a:ext cx="5190669" cy="896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rPr dirty="0"/>
              <a:t>FC virtual topology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st Redesigned virtual topology"/>
              <p:cNvSpPr txBox="1"/>
              <p:nvPr/>
            </p:nvSpPr>
            <p:spPr>
              <a:xfrm>
                <a:off x="14532151" y="10423893"/>
                <a:ext cx="8371931" cy="104751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>
                  <a:defRPr sz="4200">
                    <a:latin typeface="Canela Text Bold"/>
                    <a:ea typeface="Canela Text Bold"/>
                    <a:cs typeface="Canela Text Bold"/>
                    <a:sym typeface="Canela Text Bold"/>
                  </a:defRPr>
                </a:pPr>
                <a14:m>
                  <m:oMath xmlns:m="http://schemas.openxmlformats.org/officeDocument/2006/math">
                    <m:r>
                      <a:rPr sz="4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dirty="0" err="1"/>
                  <a:t>st</a:t>
                </a:r>
                <a:r>
                  <a:rPr dirty="0"/>
                  <a:t> Redesigned virtual topology</a:t>
                </a:r>
              </a:p>
            </p:txBody>
          </p:sp>
        </mc:Choice>
        <mc:Fallback xmlns="">
          <p:sp>
            <p:nvSpPr>
              <p:cNvPr id="223" name="st Redesigned virtual topology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2151" y="10423893"/>
                <a:ext cx="8371931" cy="1047516"/>
              </a:xfrm>
              <a:prstGeom prst="rect">
                <a:avLst/>
              </a:prstGeom>
              <a:blipFill>
                <a:blip r:embed="rId5"/>
                <a:stretch>
                  <a:fillRect b="-1071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st redesign: using more virtual layers —&gt; more up-down paths"/>
              <p:cNvSpPr txBox="1"/>
              <p:nvPr/>
            </p:nvSpPr>
            <p:spPr>
              <a:xfrm>
                <a:off x="1843015" y="11258404"/>
                <a:ext cx="20697974" cy="245759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>
                  <a:defRPr sz="5400">
                    <a:solidFill>
                      <a:schemeClr val="accent5"/>
                    </a:solidFill>
                    <a:latin typeface="Canela Text Bold"/>
                    <a:ea typeface="Canela Text Bold"/>
                    <a:cs typeface="Canela Text Bold"/>
                    <a:sym typeface="Canela Text Bold"/>
                  </a:defRPr>
                </a:pPr>
                <a14:m>
                  <m:oMath xmlns:m="http://schemas.openxmlformats.org/officeDocument/2006/math">
                    <m:r>
                      <a:rPr sz="6350" i="1">
                        <a:solidFill>
                          <a:srgbClr val="E22146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dirty="0" err="1"/>
                  <a:t>st</a:t>
                </a:r>
                <a:r>
                  <a:rPr dirty="0"/>
                  <a:t> redesign: using more virtual layers —&gt; more up-down paths</a:t>
                </a:r>
                <a:r>
                  <a:rPr lang="en-US" altLang="zh-CN" dirty="0"/>
                  <a:t>.</a:t>
                </a:r>
                <a:endParaRPr lang="en-US" dirty="0"/>
              </a:p>
              <a:p>
                <a:pPr>
                  <a:defRPr sz="5400">
                    <a:solidFill>
                      <a:schemeClr val="accent5"/>
                    </a:solidFill>
                    <a:latin typeface="Canela Text Bold"/>
                    <a:ea typeface="Canela Text Bold"/>
                    <a:cs typeface="Canela Text Bold"/>
                    <a:sym typeface="Canela Text Bold"/>
                  </a:defRPr>
                </a:pPr>
                <a:r>
                  <a:rPr lang="en-US" altLang="zh-SG" dirty="0">
                    <a:solidFill>
                      <a:srgbClr val="E22146"/>
                    </a:solidFill>
                  </a:rPr>
                  <a:t>FC</a:t>
                </a:r>
                <a:r>
                  <a:rPr lang="zh-SG" altLang="en-US" dirty="0">
                    <a:solidFill>
                      <a:srgbClr val="E22146"/>
                    </a:solidFill>
                  </a:rPr>
                  <a:t> </a:t>
                </a:r>
                <a:r>
                  <a:rPr lang="en-US" altLang="zh-SG" dirty="0">
                    <a:solidFill>
                      <a:srgbClr val="E22146"/>
                    </a:solidFill>
                  </a:rPr>
                  <a:t>concerns</a:t>
                </a:r>
                <a:r>
                  <a:rPr lang="zh-SG" altLang="en-US" dirty="0">
                    <a:solidFill>
                      <a:srgbClr val="E22146"/>
                    </a:solidFill>
                  </a:rPr>
                  <a:t> </a:t>
                </a:r>
                <a:r>
                  <a:rPr lang="en-US" altLang="zh-SG" dirty="0">
                    <a:solidFill>
                      <a:srgbClr val="E22146"/>
                    </a:solidFill>
                  </a:rPr>
                  <a:t>large</a:t>
                </a:r>
                <a:r>
                  <a:rPr lang="zh-CN" altLang="en-US" dirty="0">
                    <a:solidFill>
                      <a:srgbClr val="E2214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E22146"/>
                    </a:solidFill>
                  </a:rPr>
                  <a:t>#</a:t>
                </a:r>
                <a:r>
                  <a:rPr lang="zh-CN" altLang="en-US" dirty="0">
                    <a:solidFill>
                      <a:srgbClr val="E2214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E22146"/>
                    </a:solidFill>
                  </a:rPr>
                  <a:t>of</a:t>
                </a:r>
                <a:r>
                  <a:rPr lang="zh-SG" altLang="en-US" dirty="0">
                    <a:solidFill>
                      <a:srgbClr val="E2214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E22146"/>
                    </a:solidFill>
                  </a:rPr>
                  <a:t>virtual</a:t>
                </a:r>
                <a:r>
                  <a:rPr lang="zh-CN" altLang="en-US" dirty="0">
                    <a:solidFill>
                      <a:srgbClr val="E2214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E22146"/>
                    </a:solidFill>
                  </a:rPr>
                  <a:t>layers</a:t>
                </a:r>
                <a:r>
                  <a:rPr lang="zh-CN" altLang="en-US" dirty="0">
                    <a:solidFill>
                      <a:srgbClr val="E2214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E22146"/>
                    </a:solidFill>
                  </a:rPr>
                  <a:t>may</a:t>
                </a:r>
                <a:r>
                  <a:rPr lang="zh-CN" altLang="en-US" dirty="0">
                    <a:solidFill>
                      <a:srgbClr val="E2214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E22146"/>
                    </a:solidFill>
                  </a:rPr>
                  <a:t>introduce</a:t>
                </a:r>
                <a:r>
                  <a:rPr lang="zh-CN" altLang="en-US" dirty="0">
                    <a:solidFill>
                      <a:srgbClr val="E2214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E22146"/>
                    </a:solidFill>
                  </a:rPr>
                  <a:t>longer</a:t>
                </a:r>
                <a:r>
                  <a:rPr lang="zh-CN" altLang="en-US" dirty="0">
                    <a:solidFill>
                      <a:srgbClr val="E2214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E22146"/>
                    </a:solidFill>
                  </a:rPr>
                  <a:t>paths</a:t>
                </a:r>
                <a:r>
                  <a:rPr lang="zh-CN" altLang="en-US" dirty="0">
                    <a:solidFill>
                      <a:srgbClr val="E2214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E22146"/>
                    </a:solidFill>
                  </a:rPr>
                  <a:t>problem.</a:t>
                </a:r>
              </a:p>
              <a:p>
                <a:pPr>
                  <a:defRPr sz="5400">
                    <a:solidFill>
                      <a:schemeClr val="accent5"/>
                    </a:solidFill>
                    <a:latin typeface="Canela Text Bold"/>
                    <a:ea typeface="Canela Text Bold"/>
                    <a:cs typeface="Canela Text Bold"/>
                    <a:sym typeface="Canela Text Bold"/>
                  </a:defRPr>
                </a:pPr>
                <a:r>
                  <a:rPr lang="en-US" altLang="zh-CN" dirty="0">
                    <a:solidFill>
                      <a:srgbClr val="E22146"/>
                    </a:solidFill>
                  </a:rPr>
                  <a:t>FC+</a:t>
                </a:r>
                <a:r>
                  <a:rPr lang="zh-CN" altLang="en-US" dirty="0">
                    <a:solidFill>
                      <a:srgbClr val="E2214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E22146"/>
                    </a:solidFill>
                  </a:rPr>
                  <a:t>2nd</a:t>
                </a:r>
                <a:r>
                  <a:rPr lang="zh-CN" altLang="en-US" dirty="0">
                    <a:solidFill>
                      <a:srgbClr val="E2214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E22146"/>
                    </a:solidFill>
                  </a:rPr>
                  <a:t>redesign</a:t>
                </a:r>
                <a:r>
                  <a:rPr lang="zh-CN" altLang="en-US" dirty="0">
                    <a:solidFill>
                      <a:srgbClr val="E2214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E22146"/>
                    </a:solidFill>
                  </a:rPr>
                  <a:t>solves</a:t>
                </a:r>
                <a:r>
                  <a:rPr lang="zh-CN" altLang="en-US" dirty="0">
                    <a:solidFill>
                      <a:srgbClr val="E2214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E22146"/>
                    </a:solidFill>
                  </a:rPr>
                  <a:t>the</a:t>
                </a:r>
                <a:r>
                  <a:rPr lang="zh-CN" altLang="en-US" dirty="0">
                    <a:solidFill>
                      <a:srgbClr val="E2214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E22146"/>
                    </a:solidFill>
                  </a:rPr>
                  <a:t>problem.</a:t>
                </a:r>
              </a:p>
            </p:txBody>
          </p:sp>
        </mc:Choice>
        <mc:Fallback xmlns="">
          <p:sp>
            <p:nvSpPr>
              <p:cNvPr id="224" name="st redesign: using more virtual layers —&gt; more up-down paths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015" y="11258404"/>
                <a:ext cx="20697974" cy="2457596"/>
              </a:xfrm>
              <a:prstGeom prst="rect">
                <a:avLst/>
              </a:prstGeom>
              <a:blipFill>
                <a:blip r:embed="rId6"/>
                <a:stretch>
                  <a:fillRect l="-1225" t="-5155" r="-1225" b="-1443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2A5828D-00D0-C947-8A8C-2F2DA795785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SG" smtClean="0"/>
              <a:t>8</a:t>
            </a:fld>
            <a:endParaRPr lang="zh-SG" altLang="en-US"/>
          </a:p>
        </p:txBody>
      </p:sp>
      <p:sp>
        <p:nvSpPr>
          <p:cNvPr id="3" name="右箭头 2">
            <a:extLst>
              <a:ext uri="{FF2B5EF4-FFF2-40B4-BE49-F238E27FC236}">
                <a16:creationId xmlns:a16="http://schemas.microsoft.com/office/drawing/2014/main" id="{6DE739C7-974C-FF46-A031-905AA4F8A215}"/>
              </a:ext>
            </a:extLst>
          </p:cNvPr>
          <p:cNvSpPr/>
          <p:nvPr/>
        </p:nvSpPr>
        <p:spPr>
          <a:xfrm>
            <a:off x="12454293" y="6264555"/>
            <a:ext cx="978408" cy="484632"/>
          </a:xfrm>
          <a:prstGeom prst="right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SG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venir Next Regular"/>
              <a:ea typeface="Avenir Next Regular"/>
              <a:cs typeface="Avenir Next Regular"/>
              <a:sym typeface="Avenir Next Regular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design of virtual multi-layer topology"/>
          <p:cNvSpPr txBox="1"/>
          <p:nvPr/>
        </p:nvSpPr>
        <p:spPr>
          <a:xfrm>
            <a:off x="3338942" y="1253118"/>
            <a:ext cx="17706111" cy="1356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defTabSz="742950">
              <a:lnSpc>
                <a:spcPct val="100000"/>
              </a:lnSpc>
              <a:defRPr sz="7200" spc="-72">
                <a:solidFill>
                  <a:schemeClr val="accent5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rPr dirty="0"/>
              <a:t>Redesign of virtual multi-layer topology</a:t>
            </a:r>
          </a:p>
        </p:txBody>
      </p:sp>
      <p:pic>
        <p:nvPicPr>
          <p:cNvPr id="231" name="virtual_switch_FC+1.pdf" descr="virtual_switch_FC+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263" y="3403462"/>
            <a:ext cx="8872098" cy="7144409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st Redesigned virtual topology"/>
              <p:cNvSpPr txBox="1"/>
              <p:nvPr/>
            </p:nvSpPr>
            <p:spPr>
              <a:xfrm>
                <a:off x="2381548" y="10591835"/>
                <a:ext cx="8371931" cy="104751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>
                  <a:defRPr sz="4200">
                    <a:latin typeface="Canela Text Bold"/>
                    <a:ea typeface="Canela Text Bold"/>
                    <a:cs typeface="Canela Text Bold"/>
                    <a:sym typeface="Canela Text Bold"/>
                  </a:defRPr>
                </a:pPr>
                <a14:m>
                  <m:oMath xmlns:m="http://schemas.openxmlformats.org/officeDocument/2006/math">
                    <m:r>
                      <a:rPr sz="4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t>st Redesigned virtual topology</a:t>
                </a:r>
              </a:p>
            </p:txBody>
          </p:sp>
        </mc:Choice>
        <mc:Fallback xmlns="">
          <p:sp>
            <p:nvSpPr>
              <p:cNvPr id="232" name="st Redesigned virtual topology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548" y="10591835"/>
                <a:ext cx="8371931" cy="1047515"/>
              </a:xfrm>
              <a:prstGeom prst="rect">
                <a:avLst/>
              </a:prstGeom>
              <a:blipFill>
                <a:blip r:embed="rId4"/>
                <a:stretch>
                  <a:fillRect b="-1204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3" name="Final Redesigned virtual topology"/>
          <p:cNvSpPr txBox="1"/>
          <p:nvPr/>
        </p:nvSpPr>
        <p:spPr>
          <a:xfrm>
            <a:off x="14926915" y="10773447"/>
            <a:ext cx="7178248" cy="684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rPr lang="en-US" dirty="0"/>
              <a:t>2nd</a:t>
            </a:r>
            <a:r>
              <a:rPr dirty="0"/>
              <a:t> Redesigned virtual topology</a:t>
            </a:r>
          </a:p>
        </p:txBody>
      </p:sp>
      <p:sp>
        <p:nvSpPr>
          <p:cNvPr id="234" name="Final redesign: Reduce virtual switches —&gt; enhance forward ability of some virtual switches"/>
          <p:cNvSpPr txBox="1"/>
          <p:nvPr/>
        </p:nvSpPr>
        <p:spPr>
          <a:xfrm>
            <a:off x="2444181" y="11353325"/>
            <a:ext cx="20177757" cy="23462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400">
                <a:solidFill>
                  <a:schemeClr val="accent5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rPr lang="en-US" dirty="0"/>
              <a:t>2nd</a:t>
            </a:r>
            <a:r>
              <a:rPr dirty="0"/>
              <a:t> redesign: Reduce virtual switches —&gt; </a:t>
            </a:r>
            <a:r>
              <a:rPr lang="en-US" altLang="zh-CN" dirty="0"/>
              <a:t>increase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links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connecting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switches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dirty="0"/>
              <a:t>enhance forward ability of some virtual switches</a:t>
            </a:r>
          </a:p>
        </p:txBody>
      </p:sp>
      <p:pic>
        <p:nvPicPr>
          <p:cNvPr id="235" name="virtual_switch_FC+2.pdf" descr="virtual_switch_FC+2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92702" y="3431577"/>
            <a:ext cx="8872098" cy="714440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2CCFE36-CCBD-9642-A841-7516A4C8260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SG" smtClean="0"/>
              <a:t>9</a:t>
            </a:fld>
            <a:endParaRPr lang="zh-SG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18F265E-E9D3-8F4C-8DBA-511B76660318}"/>
              </a:ext>
            </a:extLst>
          </p:cNvPr>
          <p:cNvSpPr txBox="1"/>
          <p:nvPr/>
        </p:nvSpPr>
        <p:spPr>
          <a:xfrm>
            <a:off x="12191997" y="2393648"/>
            <a:ext cx="11762509" cy="8402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5400" dirty="0">
                <a:solidFill>
                  <a:schemeClr val="accent5"/>
                </a:solidFill>
                <a:latin typeface="Canela Text Bold"/>
                <a:sym typeface="Canela Text Bold"/>
              </a:rPr>
              <a:t>#</a:t>
            </a:r>
            <a:r>
              <a:rPr lang="zh-CN" altLang="en-US" sz="5400" dirty="0">
                <a:solidFill>
                  <a:schemeClr val="accent5"/>
                </a:solidFill>
                <a:latin typeface="Canela Text Bold"/>
                <a:sym typeface="Canela Text Bold"/>
              </a:rPr>
              <a:t> </a:t>
            </a:r>
            <a:r>
              <a:rPr lang="en-US" altLang="zh-CN" sz="5400" dirty="0">
                <a:solidFill>
                  <a:schemeClr val="accent5"/>
                </a:solidFill>
                <a:latin typeface="Canela Text Bold"/>
                <a:sym typeface="Canela Text Bold"/>
              </a:rPr>
              <a:t>of</a:t>
            </a:r>
            <a:r>
              <a:rPr lang="zh-CN" altLang="en-US" sz="5400" dirty="0">
                <a:solidFill>
                  <a:schemeClr val="accent5"/>
                </a:solidFill>
                <a:latin typeface="Canela Text Bold"/>
                <a:sym typeface="Canela Text Bold"/>
              </a:rPr>
              <a:t> </a:t>
            </a:r>
            <a:r>
              <a:rPr lang="en-SG" altLang="zh-SG" sz="5400" dirty="0">
                <a:solidFill>
                  <a:schemeClr val="accent5"/>
                </a:solidFill>
                <a:latin typeface="Canela Text Bold"/>
                <a:sym typeface="Canela Text Bold"/>
              </a:rPr>
              <a:t>virtual switches</a:t>
            </a:r>
            <a:r>
              <a:rPr lang="zh-CN" altLang="en-US" sz="5400" dirty="0">
                <a:solidFill>
                  <a:schemeClr val="accent5"/>
                </a:solidFill>
                <a:latin typeface="Canela Text Bold"/>
                <a:sym typeface="Canela Text Bold"/>
              </a:rPr>
              <a:t> </a:t>
            </a:r>
            <a:r>
              <a:rPr lang="en-US" altLang="zh-CN" sz="5400" dirty="0">
                <a:solidFill>
                  <a:schemeClr val="accent5"/>
                </a:solidFill>
                <a:latin typeface="Canela Text Bold"/>
                <a:sym typeface="Canela Text Bold"/>
              </a:rPr>
              <a:t>≤</a:t>
            </a:r>
            <a:r>
              <a:rPr lang="zh-CN" altLang="en-US" sz="5400" dirty="0">
                <a:solidFill>
                  <a:schemeClr val="accent5"/>
                </a:solidFill>
                <a:latin typeface="Canela Text Bold"/>
                <a:sym typeface="Canela Text Bold"/>
              </a:rPr>
              <a:t> </a:t>
            </a:r>
            <a:r>
              <a:rPr lang="en-US" altLang="zh-CN" sz="5400" dirty="0">
                <a:solidFill>
                  <a:schemeClr val="accent5"/>
                </a:solidFill>
                <a:latin typeface="Canela Text Bold"/>
                <a:sym typeface="Canela Text Bold"/>
              </a:rPr>
              <a:t>#</a:t>
            </a:r>
            <a:r>
              <a:rPr lang="zh-CN" altLang="en-US" sz="5400" dirty="0">
                <a:solidFill>
                  <a:schemeClr val="accent5"/>
                </a:solidFill>
                <a:latin typeface="Canela Text Bold"/>
                <a:sym typeface="Canela Text Bold"/>
              </a:rPr>
              <a:t> </a:t>
            </a:r>
            <a:r>
              <a:rPr lang="en-US" altLang="zh-CN" sz="5400" dirty="0">
                <a:solidFill>
                  <a:schemeClr val="accent5"/>
                </a:solidFill>
                <a:latin typeface="Canela Text Bold"/>
                <a:sym typeface="Canela Text Bold"/>
              </a:rPr>
              <a:t>of</a:t>
            </a:r>
            <a:r>
              <a:rPr lang="zh-CN" altLang="en-US" sz="5400" dirty="0">
                <a:solidFill>
                  <a:schemeClr val="accent5"/>
                </a:solidFill>
                <a:latin typeface="Canela Text Bold"/>
                <a:sym typeface="Canela Text Bold"/>
              </a:rPr>
              <a:t> </a:t>
            </a:r>
            <a:r>
              <a:rPr lang="en-US" altLang="zh-CN" sz="5400" dirty="0">
                <a:solidFill>
                  <a:schemeClr val="accent5"/>
                </a:solidFill>
                <a:latin typeface="Canela Text Bold"/>
                <a:sym typeface="Canela Text Bold"/>
              </a:rPr>
              <a:t>virtual</a:t>
            </a:r>
            <a:r>
              <a:rPr lang="zh-CN" altLang="en-US" sz="5400" dirty="0">
                <a:solidFill>
                  <a:schemeClr val="accent5"/>
                </a:solidFill>
                <a:latin typeface="Canela Text Bold"/>
                <a:sym typeface="Canela Text Bold"/>
              </a:rPr>
              <a:t> </a:t>
            </a:r>
            <a:r>
              <a:rPr lang="en-US" altLang="zh-CN" sz="5400" dirty="0">
                <a:solidFill>
                  <a:schemeClr val="accent5"/>
                </a:solidFill>
                <a:latin typeface="Canela Text Bold"/>
                <a:sym typeface="Canela Text Bold"/>
              </a:rPr>
              <a:t>layers</a:t>
            </a:r>
            <a:r>
              <a:rPr lang="en-SG" altLang="zh-SG" sz="5400" dirty="0">
                <a:solidFill>
                  <a:schemeClr val="accent5"/>
                </a:solidFill>
                <a:latin typeface="Canela Text Bold"/>
                <a:sym typeface="Canela Text Bold"/>
              </a:rPr>
              <a:t> </a:t>
            </a:r>
            <a:endParaRPr lang="zh-SG" altLang="en-US" sz="5400" dirty="0">
              <a:solidFill>
                <a:schemeClr val="accent5"/>
              </a:solidFill>
              <a:latin typeface="Canela Text Bold"/>
              <a:sym typeface="Canela Text Bold"/>
            </a:endParaRPr>
          </a:p>
        </p:txBody>
      </p:sp>
      <p:sp>
        <p:nvSpPr>
          <p:cNvPr id="15" name="From FC to FC+ (Improve path diversity in topology)">
            <a:extLst>
              <a:ext uri="{FF2B5EF4-FFF2-40B4-BE49-F238E27FC236}">
                <a16:creationId xmlns:a16="http://schemas.microsoft.com/office/drawing/2014/main" id="{84E17E94-2044-5D4F-AC93-2B174B80CD00}"/>
              </a:ext>
            </a:extLst>
          </p:cNvPr>
          <p:cNvSpPr txBox="1">
            <a:spLocks/>
          </p:cNvSpPr>
          <p:nvPr/>
        </p:nvSpPr>
        <p:spPr>
          <a:xfrm>
            <a:off x="1219200" y="292835"/>
            <a:ext cx="219456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2170176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76" b="0" i="0" u="none" strike="noStrike" cap="none" spc="-7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hangingPunct="1"/>
            <a:r>
              <a:rPr lang="en-SG" dirty="0"/>
              <a:t>From FC to FC+ (Improve path diversity in topology)</a:t>
            </a: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215C7853-9341-4A4C-B2EE-910B55758C6E}"/>
              </a:ext>
            </a:extLst>
          </p:cNvPr>
          <p:cNvSpPr/>
          <p:nvPr/>
        </p:nvSpPr>
        <p:spPr>
          <a:xfrm>
            <a:off x="12454293" y="6264555"/>
            <a:ext cx="978408" cy="484632"/>
          </a:xfrm>
          <a:prstGeom prst="right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SG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venir Next Regular"/>
              <a:ea typeface="Avenir Next Regular"/>
              <a:cs typeface="Avenir Next Regular"/>
              <a:sym typeface="Avenir Next Regular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2359</TotalTime>
  <Words>2617</Words>
  <Application>Microsoft Macintosh PowerPoint</Application>
  <PresentationFormat>自定义</PresentationFormat>
  <Paragraphs>253</Paragraphs>
  <Slides>19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6" baseType="lpstr">
      <vt:lpstr>-apple-system</vt:lpstr>
      <vt:lpstr>Canela Bold</vt:lpstr>
      <vt:lpstr>Canela Deck Regular</vt:lpstr>
      <vt:lpstr>Canela Regular</vt:lpstr>
      <vt:lpstr>Canela Text Bold</vt:lpstr>
      <vt:lpstr>Canela Text Regular</vt:lpstr>
      <vt:lpstr>NimbusRomNo9L</vt:lpstr>
      <vt:lpstr>PingFang SC</vt:lpstr>
      <vt:lpstr>Arial</vt:lpstr>
      <vt:lpstr>Avenir Next Demi Bold</vt:lpstr>
      <vt:lpstr>Avenir Next Medium</vt:lpstr>
      <vt:lpstr>Avenir Next Regular</vt:lpstr>
      <vt:lpstr>Cambria Math</vt:lpstr>
      <vt:lpstr>Helvetica Neue</vt:lpstr>
      <vt:lpstr>Roboto</vt:lpstr>
      <vt:lpstr>Times New Roman</vt:lpstr>
      <vt:lpstr>23_ClassicWhite</vt:lpstr>
      <vt:lpstr>PowerPoint 演示文稿</vt:lpstr>
      <vt:lpstr>FC+ (Flattened Clos Plus)</vt:lpstr>
      <vt:lpstr>FC+ (Flattened Clos Plus)</vt:lpstr>
      <vt:lpstr>FC+ (Flattened Clos Plus)</vt:lpstr>
      <vt:lpstr>FC+ (Flattened Clos Plus)</vt:lpstr>
      <vt:lpstr>FC+ (Flattened Clos Plus)</vt:lpstr>
      <vt:lpstr>FC+ (Flattened Clos Plus)</vt:lpstr>
      <vt:lpstr>From FC to FC+ (Improve path diversity in topology)</vt:lpstr>
      <vt:lpstr>PowerPoint 演示文稿</vt:lpstr>
      <vt:lpstr>From FC to FC+ (Improve path diversity in routing)</vt:lpstr>
      <vt:lpstr>From FC to FC+ (Improve path diversity in routing)</vt:lpstr>
      <vt:lpstr>From FC to FC+ (experiment setup)</vt:lpstr>
      <vt:lpstr>From FC to FC+ (evaluation on throughput)</vt:lpstr>
      <vt:lpstr>From FC to FC+</vt:lpstr>
      <vt:lpstr>FC+ (Flattened Clos Plus)</vt:lpstr>
      <vt:lpstr>FC+ (Flattened Clos Plus)</vt:lpstr>
      <vt:lpstr>FC+ (Flattened Clos Plus)</vt:lpstr>
      <vt:lpstr>FC+ (Flattened Clos Plus)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about me</dc:title>
  <cp:lastModifiedBy>Peirui Cao</cp:lastModifiedBy>
  <cp:revision>192</cp:revision>
  <dcterms:modified xsi:type="dcterms:W3CDTF">2023-12-21T18:26:44Z</dcterms:modified>
</cp:coreProperties>
</file>